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691" r:id="rId2"/>
    <p:sldMasterId id="2147483693" r:id="rId3"/>
    <p:sldMasterId id="2147483697" r:id="rId4"/>
  </p:sldMasterIdLst>
  <p:sldIdLst>
    <p:sldId id="295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9" r:id="rId22"/>
    <p:sldId id="280" r:id="rId23"/>
    <p:sldId id="293" r:id="rId24"/>
    <p:sldId id="274" r:id="rId25"/>
    <p:sldId id="275" r:id="rId26"/>
    <p:sldId id="276" r:id="rId27"/>
    <p:sldId id="278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3A2700"/>
    <a:srgbClr val="B27700"/>
    <a:srgbClr val="FFE8BB"/>
    <a:srgbClr val="FF0000"/>
    <a:srgbClr val="BC1A1A"/>
    <a:srgbClr val="3366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5254" autoAdjust="0"/>
  </p:normalViewPr>
  <p:slideViewPr>
    <p:cSldViewPr>
      <p:cViewPr varScale="1">
        <p:scale>
          <a:sx n="63" d="100"/>
          <a:sy n="63" d="100"/>
        </p:scale>
        <p:origin x="13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95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924B5134-C22E-4913-BE10-C421B4E176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B0A41-E0D7-4809-8C04-2170D3B30B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C042A-313C-4598-98A0-6A315409EC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5AB7C-CFEB-485A-B05C-8EDA201F60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</p:grpSp>
      <p:sp>
        <p:nvSpPr>
          <p:cNvPr id="13520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520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B8E3D470-A5D3-403C-AF18-725BEE9EC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47ECE-42C2-434B-8C9F-4E5C19CD7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5CF64-AB69-4AE6-84B5-050AAFD11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F63CD-924E-4FD2-8324-DE3A2B7A4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942B0-ABA9-4012-A2FE-60E707355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9A245-C2D5-4E10-90CB-D2AB7D11E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F4B693-518A-4E1A-99B1-872F7CF41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D5D5D-5AAE-457D-8062-9B9336FC7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F67286-D624-49BD-A0A5-C6F783D8C9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0BE3C-0BA3-4481-B149-FACBDD6C80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48E65-FBB2-4A9A-B783-F1C490AA76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3A9A-3323-4B69-9A6E-96235594B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95 w 2736"/>
                        <a:gd name="T3" fmla="*/ 72 h 504"/>
                        <a:gd name="T4" fmla="*/ 812 w 2736"/>
                        <a:gd name="T5" fmla="*/ 10 h 504"/>
                        <a:gd name="T6" fmla="*/ 1251 w 2736"/>
                        <a:gd name="T7" fmla="*/ 10 h 504"/>
                        <a:gd name="T8" fmla="*/ 1244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5 h 791"/>
                        <a:gd name="T6" fmla="*/ 612 w 1769"/>
                        <a:gd name="T7" fmla="*/ 185 h 791"/>
                        <a:gd name="T8" fmla="*/ 667 w 1769"/>
                        <a:gd name="T9" fmla="*/ 260 h 791"/>
                        <a:gd name="T10" fmla="*/ 642 w 1769"/>
                        <a:gd name="T11" fmla="*/ 336 h 791"/>
                        <a:gd name="T12" fmla="*/ 604 w 1769"/>
                        <a:gd name="T13" fmla="*/ 270 h 791"/>
                        <a:gd name="T14" fmla="*/ 528 w 1769"/>
                        <a:gd name="T15" fmla="*/ 194 h 791"/>
                        <a:gd name="T16" fmla="*/ 421 w 1769"/>
                        <a:gd name="T17" fmla="*/ 126 h 791"/>
                        <a:gd name="T18" fmla="*/ 221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7 w 2736"/>
                        <a:gd name="T3" fmla="*/ 72 h 504"/>
                        <a:gd name="T4" fmla="*/ 714 w 2736"/>
                        <a:gd name="T5" fmla="*/ 10 h 504"/>
                        <a:gd name="T6" fmla="*/ 1100 w 2736"/>
                        <a:gd name="T7" fmla="*/ 10 h 504"/>
                        <a:gd name="T8" fmla="*/ 1094 w 2736"/>
                        <a:gd name="T9" fmla="*/ 44 h 504"/>
                        <a:gd name="T10" fmla="*/ 709 w 2736"/>
                        <a:gd name="T11" fmla="*/ 44 h 504"/>
                        <a:gd name="T12" fmla="*/ 26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2 w 1769"/>
                        <a:gd name="T3" fmla="*/ 24 h 791"/>
                        <a:gd name="T4" fmla="*/ 387 w 1769"/>
                        <a:gd name="T5" fmla="*/ 85 h 791"/>
                        <a:gd name="T6" fmla="*/ 538 w 1769"/>
                        <a:gd name="T7" fmla="*/ 185 h 791"/>
                        <a:gd name="T8" fmla="*/ 587 w 1769"/>
                        <a:gd name="T9" fmla="*/ 260 h 791"/>
                        <a:gd name="T10" fmla="*/ 564 w 1769"/>
                        <a:gd name="T11" fmla="*/ 336 h 791"/>
                        <a:gd name="T12" fmla="*/ 531 w 1769"/>
                        <a:gd name="T13" fmla="*/ 270 h 791"/>
                        <a:gd name="T14" fmla="*/ 464 w 1769"/>
                        <a:gd name="T15" fmla="*/ 194 h 791"/>
                        <a:gd name="T16" fmla="*/ 371 w 1769"/>
                        <a:gd name="T17" fmla="*/ 126 h 791"/>
                        <a:gd name="T18" fmla="*/ 194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5 w 2736"/>
                        <a:gd name="T3" fmla="*/ 72 h 504"/>
                        <a:gd name="T4" fmla="*/ 689 w 2736"/>
                        <a:gd name="T5" fmla="*/ 10 h 504"/>
                        <a:gd name="T6" fmla="*/ 1061 w 2736"/>
                        <a:gd name="T7" fmla="*/ 10 h 504"/>
                        <a:gd name="T8" fmla="*/ 1055 w 2736"/>
                        <a:gd name="T9" fmla="*/ 44 h 504"/>
                        <a:gd name="T10" fmla="*/ 684 w 2736"/>
                        <a:gd name="T11" fmla="*/ 44 h 504"/>
                        <a:gd name="T12" fmla="*/ 25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3 w 1769"/>
                        <a:gd name="T5" fmla="*/ 85 h 791"/>
                        <a:gd name="T6" fmla="*/ 519 w 1769"/>
                        <a:gd name="T7" fmla="*/ 185 h 791"/>
                        <a:gd name="T8" fmla="*/ 566 w 1769"/>
                        <a:gd name="T9" fmla="*/ 260 h 791"/>
                        <a:gd name="T10" fmla="*/ 544 w 1769"/>
                        <a:gd name="T11" fmla="*/ 336 h 791"/>
                        <a:gd name="T12" fmla="*/ 512 w 1769"/>
                        <a:gd name="T13" fmla="*/ 270 h 791"/>
                        <a:gd name="T14" fmla="*/ 448 w 1769"/>
                        <a:gd name="T15" fmla="*/ 194 h 791"/>
                        <a:gd name="T16" fmla="*/ 357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324 w 2736"/>
                      <a:gd name="T3" fmla="*/ 48 h 504"/>
                      <a:gd name="T4" fmla="*/ 667 w 2736"/>
                      <a:gd name="T5" fmla="*/ 7 h 504"/>
                      <a:gd name="T6" fmla="*/ 1027 w 2736"/>
                      <a:gd name="T7" fmla="*/ 7 h 504"/>
                      <a:gd name="T8" fmla="*/ 1021 w 2736"/>
                      <a:gd name="T9" fmla="*/ 30 h 504"/>
                      <a:gd name="T10" fmla="*/ 662 w 2736"/>
                      <a:gd name="T11" fmla="*/ 30 h 504"/>
                      <a:gd name="T12" fmla="*/ 245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61 w 1769"/>
                      <a:gd name="T5" fmla="*/ 58 h 791"/>
                      <a:gd name="T6" fmla="*/ 503 w 1769"/>
                      <a:gd name="T7" fmla="*/ 125 h 791"/>
                      <a:gd name="T8" fmla="*/ 548 w 1769"/>
                      <a:gd name="T9" fmla="*/ 176 h 791"/>
                      <a:gd name="T10" fmla="*/ 527 w 1769"/>
                      <a:gd name="T11" fmla="*/ 228 h 791"/>
                      <a:gd name="T12" fmla="*/ 496 w 1769"/>
                      <a:gd name="T13" fmla="*/ 183 h 791"/>
                      <a:gd name="T14" fmla="*/ 433 w 1769"/>
                      <a:gd name="T15" fmla="*/ 131 h 791"/>
                      <a:gd name="T16" fmla="*/ 346 w 1769"/>
                      <a:gd name="T17" fmla="*/ 86 h 791"/>
                      <a:gd name="T18" fmla="*/ 181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5 w 2736"/>
                        <a:gd name="T3" fmla="*/ 61 h 504"/>
                        <a:gd name="T4" fmla="*/ 689 w 2736"/>
                        <a:gd name="T5" fmla="*/ 9 h 504"/>
                        <a:gd name="T6" fmla="*/ 1062 w 2736"/>
                        <a:gd name="T7" fmla="*/ 9 h 504"/>
                        <a:gd name="T8" fmla="*/ 1056 w 2736"/>
                        <a:gd name="T9" fmla="*/ 38 h 504"/>
                        <a:gd name="T10" fmla="*/ 685 w 2736"/>
                        <a:gd name="T11" fmla="*/ 38 h 504"/>
                        <a:gd name="T12" fmla="*/ 254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0 h 791"/>
                        <a:gd name="T4" fmla="*/ 373 w 1769"/>
                        <a:gd name="T5" fmla="*/ 73 h 791"/>
                        <a:gd name="T6" fmla="*/ 519 w 1769"/>
                        <a:gd name="T7" fmla="*/ 158 h 791"/>
                        <a:gd name="T8" fmla="*/ 566 w 1769"/>
                        <a:gd name="T9" fmla="*/ 223 h 791"/>
                        <a:gd name="T10" fmla="*/ 544 w 1769"/>
                        <a:gd name="T11" fmla="*/ 288 h 791"/>
                        <a:gd name="T12" fmla="*/ 512 w 1769"/>
                        <a:gd name="T13" fmla="*/ 231 h 791"/>
                        <a:gd name="T14" fmla="*/ 448 w 1769"/>
                        <a:gd name="T15" fmla="*/ 166 h 791"/>
                        <a:gd name="T16" fmla="*/ 357 w 1769"/>
                        <a:gd name="T17" fmla="*/ 108 h 791"/>
                        <a:gd name="T18" fmla="*/ 187 w 1769"/>
                        <a:gd name="T19" fmla="*/ 56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5 w 2736"/>
                        <a:gd name="T7" fmla="*/ 13 h 504"/>
                        <a:gd name="T8" fmla="*/ 1148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5 w 1769"/>
                        <a:gd name="T7" fmla="*/ 231 h 791"/>
                        <a:gd name="T8" fmla="*/ 615 w 1769"/>
                        <a:gd name="T9" fmla="*/ 326 h 791"/>
                        <a:gd name="T10" fmla="*/ 592 w 1769"/>
                        <a:gd name="T11" fmla="*/ 421 h 791"/>
                        <a:gd name="T12" fmla="*/ 557 w 1769"/>
                        <a:gd name="T13" fmla="*/ 338 h 791"/>
                        <a:gd name="T14" fmla="*/ 487 w 1769"/>
                        <a:gd name="T15" fmla="*/ 243 h 791"/>
                        <a:gd name="T16" fmla="*/ 389 w 1769"/>
                        <a:gd name="T17" fmla="*/ 158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9 w 2736"/>
                        <a:gd name="T5" fmla="*/ 4 h 504"/>
                        <a:gd name="T6" fmla="*/ 954 w 2736"/>
                        <a:gd name="T7" fmla="*/ 4 h 504"/>
                        <a:gd name="T8" fmla="*/ 948 w 2736"/>
                        <a:gd name="T9" fmla="*/ 18 h 504"/>
                        <a:gd name="T10" fmla="*/ 615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5 w 1769"/>
                        <a:gd name="T5" fmla="*/ 34 h 791"/>
                        <a:gd name="T6" fmla="*/ 466 w 1769"/>
                        <a:gd name="T7" fmla="*/ 74 h 791"/>
                        <a:gd name="T8" fmla="*/ 508 w 1769"/>
                        <a:gd name="T9" fmla="*/ 104 h 791"/>
                        <a:gd name="T10" fmla="*/ 489 w 1769"/>
                        <a:gd name="T11" fmla="*/ 134 h 791"/>
                        <a:gd name="T12" fmla="*/ 460 w 1769"/>
                        <a:gd name="T13" fmla="*/ 108 h 791"/>
                        <a:gd name="T14" fmla="*/ 402 w 1769"/>
                        <a:gd name="T15" fmla="*/ 77 h 791"/>
                        <a:gd name="T16" fmla="*/ 321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04 w 2736"/>
                        <a:gd name="T3" fmla="*/ 104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4 h 504"/>
                        <a:gd name="T10" fmla="*/ 1028 w 2736"/>
                        <a:gd name="T11" fmla="*/ 64 h 504"/>
                        <a:gd name="T12" fmla="*/ 381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0 w 1769"/>
                        <a:gd name="T5" fmla="*/ 124 h 791"/>
                        <a:gd name="T6" fmla="*/ 780 w 1769"/>
                        <a:gd name="T7" fmla="*/ 268 h 791"/>
                        <a:gd name="T8" fmla="*/ 850 w 1769"/>
                        <a:gd name="T9" fmla="*/ 377 h 791"/>
                        <a:gd name="T10" fmla="*/ 817 w 1769"/>
                        <a:gd name="T11" fmla="*/ 488 h 791"/>
                        <a:gd name="T12" fmla="*/ 769 w 1769"/>
                        <a:gd name="T13" fmla="*/ 392 h 791"/>
                        <a:gd name="T14" fmla="*/ 672 w 1769"/>
                        <a:gd name="T15" fmla="*/ 281 h 791"/>
                        <a:gd name="T16" fmla="*/ 537 w 1769"/>
                        <a:gd name="T17" fmla="*/ 183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01 h 504"/>
                        <a:gd name="T2" fmla="*/ 540 w 2736"/>
                        <a:gd name="T3" fmla="*/ 100 h 504"/>
                        <a:gd name="T4" fmla="*/ 1111 w 2736"/>
                        <a:gd name="T5" fmla="*/ 14 h 504"/>
                        <a:gd name="T6" fmla="*/ 1711 w 2736"/>
                        <a:gd name="T7" fmla="*/ 14 h 504"/>
                        <a:gd name="T8" fmla="*/ 1701 w 2736"/>
                        <a:gd name="T9" fmla="*/ 62 h 504"/>
                        <a:gd name="T10" fmla="*/ 1103 w 2736"/>
                        <a:gd name="T11" fmla="*/ 62 h 504"/>
                        <a:gd name="T12" fmla="*/ 409 w 2736"/>
                        <a:gd name="T13" fmla="*/ 174 h 504"/>
                        <a:gd name="T14" fmla="*/ 0 w 2736"/>
                        <a:gd name="T15" fmla="*/ 30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2 w 1769"/>
                        <a:gd name="T3" fmla="*/ 33 h 791"/>
                        <a:gd name="T4" fmla="*/ 600 w 1769"/>
                        <a:gd name="T5" fmla="*/ 120 h 791"/>
                        <a:gd name="T6" fmla="*/ 836 w 1769"/>
                        <a:gd name="T7" fmla="*/ 258 h 791"/>
                        <a:gd name="T8" fmla="*/ 911 w 1769"/>
                        <a:gd name="T9" fmla="*/ 364 h 791"/>
                        <a:gd name="T10" fmla="*/ 876 w 1769"/>
                        <a:gd name="T11" fmla="*/ 471 h 791"/>
                        <a:gd name="T12" fmla="*/ 825 w 1769"/>
                        <a:gd name="T13" fmla="*/ 378 h 791"/>
                        <a:gd name="T14" fmla="*/ 721 w 1769"/>
                        <a:gd name="T15" fmla="*/ 271 h 791"/>
                        <a:gd name="T16" fmla="*/ 576 w 1769"/>
                        <a:gd name="T17" fmla="*/ 177 h 791"/>
                        <a:gd name="T18" fmla="*/ 302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299 h 504"/>
                        <a:gd name="T2" fmla="*/ 521 w 2736"/>
                        <a:gd name="T3" fmla="*/ 100 h 504"/>
                        <a:gd name="T4" fmla="*/ 1071 w 2736"/>
                        <a:gd name="T5" fmla="*/ 14 h 504"/>
                        <a:gd name="T6" fmla="*/ 1650 w 2736"/>
                        <a:gd name="T7" fmla="*/ 14 h 504"/>
                        <a:gd name="T8" fmla="*/ 1640 w 2736"/>
                        <a:gd name="T9" fmla="*/ 61 h 504"/>
                        <a:gd name="T10" fmla="*/ 1064 w 2736"/>
                        <a:gd name="T11" fmla="*/ 61 h 504"/>
                        <a:gd name="T12" fmla="*/ 394 w 2736"/>
                        <a:gd name="T13" fmla="*/ 173 h 504"/>
                        <a:gd name="T14" fmla="*/ 0 w 2736"/>
                        <a:gd name="T15" fmla="*/ 29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3 w 1769"/>
                        <a:gd name="T3" fmla="*/ 33 h 791"/>
                        <a:gd name="T4" fmla="*/ 579 w 1769"/>
                        <a:gd name="T5" fmla="*/ 119 h 791"/>
                        <a:gd name="T6" fmla="*/ 806 w 1769"/>
                        <a:gd name="T7" fmla="*/ 256 h 791"/>
                        <a:gd name="T8" fmla="*/ 878 w 1769"/>
                        <a:gd name="T9" fmla="*/ 361 h 791"/>
                        <a:gd name="T10" fmla="*/ 845 w 1769"/>
                        <a:gd name="T11" fmla="*/ 467 h 791"/>
                        <a:gd name="T12" fmla="*/ 795 w 1769"/>
                        <a:gd name="T13" fmla="*/ 375 h 791"/>
                        <a:gd name="T14" fmla="*/ 695 w 1769"/>
                        <a:gd name="T15" fmla="*/ 269 h 791"/>
                        <a:gd name="T16" fmla="*/ 555 w 1769"/>
                        <a:gd name="T17" fmla="*/ 176 h 791"/>
                        <a:gd name="T18" fmla="*/ 291 w 1769"/>
                        <a:gd name="T19" fmla="*/ 90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6 w 2736"/>
                        <a:gd name="T3" fmla="*/ 82 h 504"/>
                        <a:gd name="T4" fmla="*/ 1039 w 2736"/>
                        <a:gd name="T5" fmla="*/ 12 h 504"/>
                        <a:gd name="T6" fmla="*/ 1601 w 2736"/>
                        <a:gd name="T7" fmla="*/ 12 h 504"/>
                        <a:gd name="T8" fmla="*/ 1592 w 2736"/>
                        <a:gd name="T9" fmla="*/ 50 h 504"/>
                        <a:gd name="T10" fmla="*/ 1032 w 2736"/>
                        <a:gd name="T11" fmla="*/ 50 h 504"/>
                        <a:gd name="T12" fmla="*/ 383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465 w 2736"/>
                        <a:gd name="T3" fmla="*/ 82 h 504"/>
                        <a:gd name="T4" fmla="*/ 955 w 2736"/>
                        <a:gd name="T5" fmla="*/ 12 h 504"/>
                        <a:gd name="T6" fmla="*/ 1471 w 2736"/>
                        <a:gd name="T7" fmla="*/ 12 h 504"/>
                        <a:gd name="T8" fmla="*/ 1462 w 2736"/>
                        <a:gd name="T9" fmla="*/ 50 h 504"/>
                        <a:gd name="T10" fmla="*/ 948 w 2736"/>
                        <a:gd name="T11" fmla="*/ 50 h 504"/>
                        <a:gd name="T12" fmla="*/ 35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7 w 1769"/>
                        <a:gd name="T3" fmla="*/ 27 h 791"/>
                        <a:gd name="T4" fmla="*/ 517 w 1769"/>
                        <a:gd name="T5" fmla="*/ 98 h 791"/>
                        <a:gd name="T6" fmla="*/ 719 w 1769"/>
                        <a:gd name="T7" fmla="*/ 211 h 791"/>
                        <a:gd name="T8" fmla="*/ 784 w 1769"/>
                        <a:gd name="T9" fmla="*/ 297 h 791"/>
                        <a:gd name="T10" fmla="*/ 754 w 1769"/>
                        <a:gd name="T11" fmla="*/ 384 h 791"/>
                        <a:gd name="T12" fmla="*/ 710 w 1769"/>
                        <a:gd name="T13" fmla="*/ 308 h 791"/>
                        <a:gd name="T14" fmla="*/ 620 w 1769"/>
                        <a:gd name="T15" fmla="*/ 222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1 w 1769"/>
                        <a:gd name="T3" fmla="*/ 21 h 791"/>
                        <a:gd name="T4" fmla="*/ 504 w 1769"/>
                        <a:gd name="T5" fmla="*/ 75 h 791"/>
                        <a:gd name="T6" fmla="*/ 702 w 1769"/>
                        <a:gd name="T7" fmla="*/ 161 h 791"/>
                        <a:gd name="T8" fmla="*/ 765 w 1769"/>
                        <a:gd name="T9" fmla="*/ 227 h 791"/>
                        <a:gd name="T10" fmla="*/ 736 w 1769"/>
                        <a:gd name="T11" fmla="*/ 294 h 791"/>
                        <a:gd name="T12" fmla="*/ 693 w 1769"/>
                        <a:gd name="T13" fmla="*/ 236 h 791"/>
                        <a:gd name="T14" fmla="*/ 605 w 1769"/>
                        <a:gd name="T15" fmla="*/ 169 h 791"/>
                        <a:gd name="T16" fmla="*/ 483 w 1769"/>
                        <a:gd name="T17" fmla="*/ 110 h 791"/>
                        <a:gd name="T18" fmla="*/ 253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2567 w 36729"/>
                      <a:gd name="T1" fmla="*/ 990 h 21600"/>
                      <a:gd name="T2" fmla="*/ 0 w 36729"/>
                      <a:gd name="T3" fmla="*/ 1155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5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79 h 22305"/>
                      <a:gd name="T4" fmla="*/ 541 w 34812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39 w 36830"/>
                      <a:gd name="T3" fmla="*/ 2379 h 22305"/>
                      <a:gd name="T4" fmla="*/ 1050 w 36830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0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4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6 h 2368"/>
                      <a:gd name="T10" fmla="*/ 207 w 776"/>
                      <a:gd name="T11" fmla="*/ 227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2 h 2368"/>
                      <a:gd name="T20" fmla="*/ 259 w 776"/>
                      <a:gd name="T21" fmla="*/ 474 h 2368"/>
                      <a:gd name="T22" fmla="*/ 310 w 776"/>
                      <a:gd name="T23" fmla="*/ 535 h 2368"/>
                      <a:gd name="T24" fmla="*/ 310 w 776"/>
                      <a:gd name="T25" fmla="*/ 597 h 2368"/>
                      <a:gd name="T26" fmla="*/ 362 w 776"/>
                      <a:gd name="T27" fmla="*/ 690 h 2368"/>
                      <a:gd name="T28" fmla="*/ 336 w 776"/>
                      <a:gd name="T29" fmla="*/ 783 h 2368"/>
                      <a:gd name="T30" fmla="*/ 388 w 776"/>
                      <a:gd name="T31" fmla="*/ 844 h 2368"/>
                      <a:gd name="T32" fmla="*/ 362 w 776"/>
                      <a:gd name="T33" fmla="*/ 937 h 2368"/>
                      <a:gd name="T34" fmla="*/ 388 w 776"/>
                      <a:gd name="T35" fmla="*/ 1030 h 2368"/>
                      <a:gd name="T36" fmla="*/ 362 w 776"/>
                      <a:gd name="T37" fmla="*/ 1092 h 2368"/>
                      <a:gd name="T38" fmla="*/ 414 w 776"/>
                      <a:gd name="T39" fmla="*/ 1184 h 2368"/>
                      <a:gd name="T40" fmla="*/ 388 w 776"/>
                      <a:gd name="T41" fmla="*/ 1277 h 2368"/>
                      <a:gd name="T42" fmla="*/ 414 w 776"/>
                      <a:gd name="T43" fmla="*/ 1400 h 2368"/>
                      <a:gd name="T44" fmla="*/ 388 w 776"/>
                      <a:gd name="T45" fmla="*/ 1431 h 2368"/>
                      <a:gd name="T46" fmla="*/ 414 w 776"/>
                      <a:gd name="T47" fmla="*/ 1524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1 w 776"/>
                    <a:gd name="T7" fmla="*/ 57 h 2368"/>
                    <a:gd name="T8" fmla="*/ 109 w 776"/>
                    <a:gd name="T9" fmla="*/ 107 h 2368"/>
                    <a:gd name="T10" fmla="*/ 219 w 776"/>
                    <a:gd name="T11" fmla="*/ 124 h 2368"/>
                    <a:gd name="T12" fmla="*/ 164 w 776"/>
                    <a:gd name="T13" fmla="*/ 158 h 2368"/>
                    <a:gd name="T14" fmla="*/ 273 w 776"/>
                    <a:gd name="T15" fmla="*/ 175 h 2368"/>
                    <a:gd name="T16" fmla="*/ 219 w 776"/>
                    <a:gd name="T17" fmla="*/ 209 h 2368"/>
                    <a:gd name="T18" fmla="*/ 301 w 776"/>
                    <a:gd name="T19" fmla="*/ 226 h 2368"/>
                    <a:gd name="T20" fmla="*/ 273 w 776"/>
                    <a:gd name="T21" fmla="*/ 260 h 2368"/>
                    <a:gd name="T22" fmla="*/ 328 w 776"/>
                    <a:gd name="T23" fmla="*/ 294 h 2368"/>
                    <a:gd name="T24" fmla="*/ 328 w 776"/>
                    <a:gd name="T25" fmla="*/ 328 h 2368"/>
                    <a:gd name="T26" fmla="*/ 383 w 776"/>
                    <a:gd name="T27" fmla="*/ 379 h 2368"/>
                    <a:gd name="T28" fmla="*/ 355 w 776"/>
                    <a:gd name="T29" fmla="*/ 430 h 2368"/>
                    <a:gd name="T30" fmla="*/ 410 w 776"/>
                    <a:gd name="T31" fmla="*/ 464 h 2368"/>
                    <a:gd name="T32" fmla="*/ 383 w 776"/>
                    <a:gd name="T33" fmla="*/ 515 h 2368"/>
                    <a:gd name="T34" fmla="*/ 410 w 776"/>
                    <a:gd name="T35" fmla="*/ 566 h 2368"/>
                    <a:gd name="T36" fmla="*/ 383 w 776"/>
                    <a:gd name="T37" fmla="*/ 599 h 2368"/>
                    <a:gd name="T38" fmla="*/ 437 w 776"/>
                    <a:gd name="T39" fmla="*/ 650 h 2368"/>
                    <a:gd name="T40" fmla="*/ 410 w 776"/>
                    <a:gd name="T41" fmla="*/ 701 h 2368"/>
                    <a:gd name="T42" fmla="*/ 437 w 776"/>
                    <a:gd name="T43" fmla="*/ 769 h 2368"/>
                    <a:gd name="T44" fmla="*/ 410 w 776"/>
                    <a:gd name="T45" fmla="*/ 786 h 2368"/>
                    <a:gd name="T46" fmla="*/ 437 w 776"/>
                    <a:gd name="T47" fmla="*/ 8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0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41 h 2368"/>
                  <a:gd name="T2" fmla="*/ 336 w 776"/>
                  <a:gd name="T3" fmla="*/ 10 h 2368"/>
                  <a:gd name="T4" fmla="*/ 134 w 776"/>
                  <a:gd name="T5" fmla="*/ 103 h 2368"/>
                  <a:gd name="T6" fmla="*/ 470 w 776"/>
                  <a:gd name="T7" fmla="*/ 103 h 2368"/>
                  <a:gd name="T8" fmla="*/ 268 w 776"/>
                  <a:gd name="T9" fmla="*/ 196 h 2368"/>
                  <a:gd name="T10" fmla="*/ 537 w 776"/>
                  <a:gd name="T11" fmla="*/ 227 h 2368"/>
                  <a:gd name="T12" fmla="*/ 403 w 776"/>
                  <a:gd name="T13" fmla="*/ 288 h 2368"/>
                  <a:gd name="T14" fmla="*/ 671 w 776"/>
                  <a:gd name="T15" fmla="*/ 319 h 2368"/>
                  <a:gd name="T16" fmla="*/ 537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40 w 776"/>
                  <a:gd name="T27" fmla="*/ 690 h 2368"/>
                  <a:gd name="T28" fmla="*/ 872 w 776"/>
                  <a:gd name="T29" fmla="*/ 783 h 2368"/>
                  <a:gd name="T30" fmla="*/ 1007 w 776"/>
                  <a:gd name="T31" fmla="*/ 844 h 2368"/>
                  <a:gd name="T32" fmla="*/ 940 w 776"/>
                  <a:gd name="T33" fmla="*/ 937 h 2368"/>
                  <a:gd name="T34" fmla="*/ 1007 w 776"/>
                  <a:gd name="T35" fmla="*/ 1030 h 2368"/>
                  <a:gd name="T36" fmla="*/ 940 w 776"/>
                  <a:gd name="T37" fmla="*/ 1092 h 2368"/>
                  <a:gd name="T38" fmla="*/ 1074 w 776"/>
                  <a:gd name="T39" fmla="*/ 1184 h 2368"/>
                  <a:gd name="T40" fmla="*/ 1007 w 776"/>
                  <a:gd name="T41" fmla="*/ 1277 h 2368"/>
                  <a:gd name="T42" fmla="*/ 1074 w 776"/>
                  <a:gd name="T43" fmla="*/ 1400 h 2368"/>
                  <a:gd name="T44" fmla="*/ 1007 w 776"/>
                  <a:gd name="T45" fmla="*/ 1431 h 2368"/>
                  <a:gd name="T46" fmla="*/ 1074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1 w 776"/>
                  <a:gd name="T15" fmla="*/ 319 h 2368"/>
                  <a:gd name="T16" fmla="*/ 344 w 776"/>
                  <a:gd name="T17" fmla="*/ 381 h 2368"/>
                  <a:gd name="T18" fmla="*/ 474 w 776"/>
                  <a:gd name="T19" fmla="*/ 412 h 2368"/>
                  <a:gd name="T20" fmla="*/ 431 w 776"/>
                  <a:gd name="T21" fmla="*/ 474 h 2368"/>
                  <a:gd name="T22" fmla="*/ 517 w 776"/>
                  <a:gd name="T23" fmla="*/ 535 h 2368"/>
                  <a:gd name="T24" fmla="*/ 517 w 776"/>
                  <a:gd name="T25" fmla="*/ 597 h 2368"/>
                  <a:gd name="T26" fmla="*/ 603 w 776"/>
                  <a:gd name="T27" fmla="*/ 690 h 2368"/>
                  <a:gd name="T28" fmla="*/ 560 w 776"/>
                  <a:gd name="T29" fmla="*/ 783 h 2368"/>
                  <a:gd name="T30" fmla="*/ 646 w 776"/>
                  <a:gd name="T31" fmla="*/ 844 h 2368"/>
                  <a:gd name="T32" fmla="*/ 603 w 776"/>
                  <a:gd name="T33" fmla="*/ 937 h 2368"/>
                  <a:gd name="T34" fmla="*/ 646 w 776"/>
                  <a:gd name="T35" fmla="*/ 1030 h 2368"/>
                  <a:gd name="T36" fmla="*/ 603 w 776"/>
                  <a:gd name="T37" fmla="*/ 1092 h 2368"/>
                  <a:gd name="T38" fmla="*/ 689 w 776"/>
                  <a:gd name="T39" fmla="*/ 1184 h 2368"/>
                  <a:gd name="T40" fmla="*/ 646 w 776"/>
                  <a:gd name="T41" fmla="*/ 1277 h 2368"/>
                  <a:gd name="T42" fmla="*/ 689 w 776"/>
                  <a:gd name="T43" fmla="*/ 1400 h 2368"/>
                  <a:gd name="T44" fmla="*/ 646 w 776"/>
                  <a:gd name="T45" fmla="*/ 1431 h 2368"/>
                  <a:gd name="T46" fmla="*/ 689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6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3 h 2368"/>
                  <a:gd name="T20" fmla="*/ 623 w 776"/>
                  <a:gd name="T21" fmla="*/ 498 h 2368"/>
                  <a:gd name="T22" fmla="*/ 747 w 776"/>
                  <a:gd name="T23" fmla="*/ 563 h 2368"/>
                  <a:gd name="T24" fmla="*/ 747 w 776"/>
                  <a:gd name="T25" fmla="*/ 627 h 2368"/>
                  <a:gd name="T26" fmla="*/ 872 w 776"/>
                  <a:gd name="T27" fmla="*/ 725 h 2368"/>
                  <a:gd name="T28" fmla="*/ 810 w 776"/>
                  <a:gd name="T29" fmla="*/ 822 h 2368"/>
                  <a:gd name="T30" fmla="*/ 934 w 776"/>
                  <a:gd name="T31" fmla="*/ 887 h 2368"/>
                  <a:gd name="T32" fmla="*/ 872 w 776"/>
                  <a:gd name="T33" fmla="*/ 984 h 2368"/>
                  <a:gd name="T34" fmla="*/ 934 w 776"/>
                  <a:gd name="T35" fmla="*/ 1082 h 2368"/>
                  <a:gd name="T36" fmla="*/ 872 w 776"/>
                  <a:gd name="T37" fmla="*/ 1147 h 2368"/>
                  <a:gd name="T38" fmla="*/ 997 w 776"/>
                  <a:gd name="T39" fmla="*/ 1244 h 2368"/>
                  <a:gd name="T40" fmla="*/ 934 w 776"/>
                  <a:gd name="T41" fmla="*/ 1341 h 2368"/>
                  <a:gd name="T42" fmla="*/ 997 w 776"/>
                  <a:gd name="T43" fmla="*/ 1471 h 2368"/>
                  <a:gd name="T44" fmla="*/ 934 w 776"/>
                  <a:gd name="T45" fmla="*/ 1504 h 2368"/>
                  <a:gd name="T46" fmla="*/ 997 w 776"/>
                  <a:gd name="T47" fmla="*/ 160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29 h 2368"/>
                  <a:gd name="T2" fmla="*/ 469 w 776"/>
                  <a:gd name="T3" fmla="*/ 7 h 2368"/>
                  <a:gd name="T4" fmla="*/ 188 w 776"/>
                  <a:gd name="T5" fmla="*/ 72 h 2368"/>
                  <a:gd name="T6" fmla="*/ 657 w 776"/>
                  <a:gd name="T7" fmla="*/ 72 h 2368"/>
                  <a:gd name="T8" fmla="*/ 376 w 776"/>
                  <a:gd name="T9" fmla="*/ 137 h 2368"/>
                  <a:gd name="T10" fmla="*/ 751 w 776"/>
                  <a:gd name="T11" fmla="*/ 159 h 2368"/>
                  <a:gd name="T12" fmla="*/ 563 w 776"/>
                  <a:gd name="T13" fmla="*/ 202 h 2368"/>
                  <a:gd name="T14" fmla="*/ 939 w 776"/>
                  <a:gd name="T15" fmla="*/ 223 h 2368"/>
                  <a:gd name="T16" fmla="*/ 751 w 776"/>
                  <a:gd name="T17" fmla="*/ 267 h 2368"/>
                  <a:gd name="T18" fmla="*/ 1033 w 776"/>
                  <a:gd name="T19" fmla="*/ 288 h 2368"/>
                  <a:gd name="T20" fmla="*/ 939 w 776"/>
                  <a:gd name="T21" fmla="*/ 332 h 2368"/>
                  <a:gd name="T22" fmla="*/ 1127 w 776"/>
                  <a:gd name="T23" fmla="*/ 375 h 2368"/>
                  <a:gd name="T24" fmla="*/ 1127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8 w 776"/>
                  <a:gd name="T31" fmla="*/ 591 h 2368"/>
                  <a:gd name="T32" fmla="*/ 1315 w 776"/>
                  <a:gd name="T33" fmla="*/ 656 h 2368"/>
                  <a:gd name="T34" fmla="*/ 1408 w 776"/>
                  <a:gd name="T35" fmla="*/ 721 h 2368"/>
                  <a:gd name="T36" fmla="*/ 1315 w 776"/>
                  <a:gd name="T37" fmla="*/ 764 h 2368"/>
                  <a:gd name="T38" fmla="*/ 1502 w 776"/>
                  <a:gd name="T39" fmla="*/ 829 h 2368"/>
                  <a:gd name="T40" fmla="*/ 1408 w 776"/>
                  <a:gd name="T41" fmla="*/ 894 h 2368"/>
                  <a:gd name="T42" fmla="*/ 1502 w 776"/>
                  <a:gd name="T43" fmla="*/ 980 h 2368"/>
                  <a:gd name="T44" fmla="*/ 1408 w 776"/>
                  <a:gd name="T45" fmla="*/ 1002 h 2368"/>
                  <a:gd name="T46" fmla="*/ 1502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7 w 776"/>
                  <a:gd name="T7" fmla="*/ 97 h 2368"/>
                  <a:gd name="T8" fmla="*/ 164 w 776"/>
                  <a:gd name="T9" fmla="*/ 184 h 2368"/>
                  <a:gd name="T10" fmla="*/ 328 w 776"/>
                  <a:gd name="T11" fmla="*/ 213 h 2368"/>
                  <a:gd name="T12" fmla="*/ 246 w 776"/>
                  <a:gd name="T13" fmla="*/ 271 h 2368"/>
                  <a:gd name="T14" fmla="*/ 410 w 776"/>
                  <a:gd name="T15" fmla="*/ 300 h 2368"/>
                  <a:gd name="T16" fmla="*/ 328 w 776"/>
                  <a:gd name="T17" fmla="*/ 359 h 2368"/>
                  <a:gd name="T18" fmla="*/ 451 w 776"/>
                  <a:gd name="T19" fmla="*/ 388 h 2368"/>
                  <a:gd name="T20" fmla="*/ 410 w 776"/>
                  <a:gd name="T21" fmla="*/ 446 h 2368"/>
                  <a:gd name="T22" fmla="*/ 492 w 776"/>
                  <a:gd name="T23" fmla="*/ 504 h 2368"/>
                  <a:gd name="T24" fmla="*/ 492 w 776"/>
                  <a:gd name="T25" fmla="*/ 562 h 2368"/>
                  <a:gd name="T26" fmla="*/ 574 w 776"/>
                  <a:gd name="T27" fmla="*/ 649 h 2368"/>
                  <a:gd name="T28" fmla="*/ 533 w 776"/>
                  <a:gd name="T29" fmla="*/ 736 h 2368"/>
                  <a:gd name="T30" fmla="*/ 615 w 776"/>
                  <a:gd name="T31" fmla="*/ 795 h 2368"/>
                  <a:gd name="T32" fmla="*/ 574 w 776"/>
                  <a:gd name="T33" fmla="*/ 882 h 2368"/>
                  <a:gd name="T34" fmla="*/ 615 w 776"/>
                  <a:gd name="T35" fmla="*/ 969 h 2368"/>
                  <a:gd name="T36" fmla="*/ 574 w 776"/>
                  <a:gd name="T37" fmla="*/ 1027 h 2368"/>
                  <a:gd name="T38" fmla="*/ 656 w 776"/>
                  <a:gd name="T39" fmla="*/ 1114 h 2368"/>
                  <a:gd name="T40" fmla="*/ 615 w 776"/>
                  <a:gd name="T41" fmla="*/ 1201 h 2368"/>
                  <a:gd name="T42" fmla="*/ 656 w 776"/>
                  <a:gd name="T43" fmla="*/ 1318 h 2368"/>
                  <a:gd name="T44" fmla="*/ 615 w 776"/>
                  <a:gd name="T45" fmla="*/ 1347 h 2368"/>
                  <a:gd name="T46" fmla="*/ 656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144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4144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9CB38845-A539-4F26-BB27-4CAB0B54A4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CA9D1-94F7-476A-91F6-F2C0FF05C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8EFD0-CB4C-4361-BB8E-BC0D163FC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EB5D7-9A09-4E65-B6DA-309E4D1B77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F4C7D-BCCC-488C-A654-934DFE04E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47CBD-DC7B-46F6-8753-67289E937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0CCB2-1D2A-421A-8FA2-4CE43C1323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7C523-8CA6-4E6F-9B77-9B2984EDF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5FC43-9C4C-4780-9E1F-2347BD360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E9723-CC15-437F-93DE-77EAF3914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898EE-B4E8-49DB-957A-3B9518C0A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89428-6854-40C0-98D8-8BEC2A1D2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556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56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20D66837-73A6-4F1A-AC3F-2F96CC89CE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57FED-A758-4F2F-83EB-0FEB8653D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85499-4FBD-43CD-9995-03A49D506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D44C3-DA90-4443-A565-504B6AA62D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CC326-7C7C-4796-B07C-108E3EA13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17F59-A26A-4358-97EA-9615B65E9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1038B-2D79-4198-B6A2-D1E97B8B52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971EF-B226-4416-BC5D-C03BDCCB9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8104D-F08F-42BA-B6DE-ACEC2175F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2506C-6AB9-4EE7-9487-DDB78C565F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EEE74-EC67-43E9-9FFF-E45E5F6E9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74DD4-35E9-4448-B845-8D8BFCE34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54EB1-68B4-4608-9DFE-62C428A2C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BBE74-4B34-4D27-BC7E-323BAD3CB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63CC0-19D5-4247-A597-73CCC820A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21303-02D5-4874-B499-C1E180934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44DD9-FB70-4669-9CAE-052A01B41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85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085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085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5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85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85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fld id="{F82DD9F4-D442-4B24-A9FC-F688CD3E771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5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3414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4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4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5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5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5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5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5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5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5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5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5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5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6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6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6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6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6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6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6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6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6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6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7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7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7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7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7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7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7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7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7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7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3418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</p:grpSp>
      <p:sp>
        <p:nvSpPr>
          <p:cNvPr id="13418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18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418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8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8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fld id="{15D22AB6-DAEC-42B4-83B7-77271976A81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6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08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21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210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1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20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308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206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07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8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310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20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202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3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20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0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198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9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19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194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5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19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190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91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18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3 w 2736"/>
                      <a:gd name="T3" fmla="*/ 116 h 504"/>
                      <a:gd name="T4" fmla="*/ 1178 w 2736"/>
                      <a:gd name="T5" fmla="*/ 17 h 504"/>
                      <a:gd name="T6" fmla="*/ 1814 w 2736"/>
                      <a:gd name="T7" fmla="*/ 17 h 504"/>
                      <a:gd name="T8" fmla="*/ 1803 w 2736"/>
                      <a:gd name="T9" fmla="*/ 71 h 504"/>
                      <a:gd name="T10" fmla="*/ 1170 w 2736"/>
                      <a:gd name="T11" fmla="*/ 71 h 504"/>
                      <a:gd name="T12" fmla="*/ 434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186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304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7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6 w 1769"/>
                      <a:gd name="T3" fmla="*/ 34 h 791"/>
                      <a:gd name="T4" fmla="*/ 610 w 1769"/>
                      <a:gd name="T5" fmla="*/ 120 h 791"/>
                      <a:gd name="T6" fmla="*/ 849 w 1769"/>
                      <a:gd name="T7" fmla="*/ 260 h 791"/>
                      <a:gd name="T8" fmla="*/ 925 w 1769"/>
                      <a:gd name="T9" fmla="*/ 366 h 791"/>
                      <a:gd name="T10" fmla="*/ 890 w 1769"/>
                      <a:gd name="T11" fmla="*/ 474 h 791"/>
                      <a:gd name="T12" fmla="*/ 837 w 1769"/>
                      <a:gd name="T13" fmla="*/ 380 h 791"/>
                      <a:gd name="T14" fmla="*/ 732 w 1769"/>
                      <a:gd name="T15" fmla="*/ 273 h 791"/>
                      <a:gd name="T16" fmla="*/ 584 w 1769"/>
                      <a:gd name="T17" fmla="*/ 178 h 791"/>
                      <a:gd name="T18" fmla="*/ 306 w 1769"/>
                      <a:gd name="T19" fmla="*/ 91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18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335 h 504"/>
                      <a:gd name="T2" fmla="*/ 530 w 2736"/>
                      <a:gd name="T3" fmla="*/ 112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1 w 1769"/>
                      <a:gd name="T7" fmla="*/ 287 h 791"/>
                      <a:gd name="T8" fmla="*/ 894 w 1769"/>
                      <a:gd name="T9" fmla="*/ 405 h 791"/>
                      <a:gd name="T10" fmla="*/ 860 w 1769"/>
                      <a:gd name="T11" fmla="*/ 523 h 791"/>
                      <a:gd name="T12" fmla="*/ 809 w 1769"/>
                      <a:gd name="T13" fmla="*/ 420 h 791"/>
                      <a:gd name="T14" fmla="*/ 707 w 1769"/>
                      <a:gd name="T15" fmla="*/ 302 h 791"/>
                      <a:gd name="T16" fmla="*/ 565 w 1769"/>
                      <a:gd name="T17" fmla="*/ 197 h 791"/>
                      <a:gd name="T18" fmla="*/ 296 w 1769"/>
                      <a:gd name="T19" fmla="*/ 101 h 791"/>
                      <a:gd name="T20" fmla="*/ 0 w 1769"/>
                      <a:gd name="T21" fmla="*/ 51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182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3 w 2736"/>
                      <a:gd name="T5" fmla="*/ 15 h 504"/>
                      <a:gd name="T6" fmla="*/ 1545 w 2736"/>
                      <a:gd name="T7" fmla="*/ 15 h 504"/>
                      <a:gd name="T8" fmla="*/ 1536 w 2736"/>
                      <a:gd name="T9" fmla="*/ 64 h 504"/>
                      <a:gd name="T10" fmla="*/ 996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3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8 w 1769"/>
                      <a:gd name="T3" fmla="*/ 35 h 791"/>
                      <a:gd name="T4" fmla="*/ 543 w 1769"/>
                      <a:gd name="T5" fmla="*/ 124 h 791"/>
                      <a:gd name="T6" fmla="*/ 756 w 1769"/>
                      <a:gd name="T7" fmla="*/ 267 h 791"/>
                      <a:gd name="T8" fmla="*/ 824 w 1769"/>
                      <a:gd name="T9" fmla="*/ 376 h 791"/>
                      <a:gd name="T10" fmla="*/ 792 w 1769"/>
                      <a:gd name="T11" fmla="*/ 487 h 791"/>
                      <a:gd name="T12" fmla="*/ 746 w 1769"/>
                      <a:gd name="T13" fmla="*/ 391 h 791"/>
                      <a:gd name="T14" fmla="*/ 652 w 1769"/>
                      <a:gd name="T15" fmla="*/ 281 h 791"/>
                      <a:gd name="T16" fmla="*/ 520 w 1769"/>
                      <a:gd name="T17" fmla="*/ 183 h 791"/>
                      <a:gd name="T18" fmla="*/ 273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18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219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1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8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07 w 1769"/>
                      <a:gd name="T3" fmla="*/ 24 h 791"/>
                      <a:gd name="T4" fmla="*/ 493 w 1769"/>
                      <a:gd name="T5" fmla="*/ 87 h 791"/>
                      <a:gd name="T6" fmla="*/ 687 w 1769"/>
                      <a:gd name="T7" fmla="*/ 187 h 791"/>
                      <a:gd name="T8" fmla="*/ 748 w 1769"/>
                      <a:gd name="T9" fmla="*/ 264 h 791"/>
                      <a:gd name="T10" fmla="*/ 720 w 1769"/>
                      <a:gd name="T11" fmla="*/ 341 h 791"/>
                      <a:gd name="T12" fmla="*/ 677 w 1769"/>
                      <a:gd name="T13" fmla="*/ 274 h 791"/>
                      <a:gd name="T14" fmla="*/ 592 w 1769"/>
                      <a:gd name="T15" fmla="*/ 197 h 791"/>
                      <a:gd name="T16" fmla="*/ 473 w 1769"/>
                      <a:gd name="T17" fmla="*/ 128 h 791"/>
                      <a:gd name="T18" fmla="*/ 248 w 1769"/>
                      <a:gd name="T19" fmla="*/ 66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178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9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17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174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3 w 2736"/>
                      <a:gd name="T3" fmla="*/ 28 h 504"/>
                      <a:gd name="T4" fmla="*/ 314 w 2736"/>
                      <a:gd name="T5" fmla="*/ 4 h 504"/>
                      <a:gd name="T6" fmla="*/ 484 w 2736"/>
                      <a:gd name="T7" fmla="*/ 4 h 504"/>
                      <a:gd name="T8" fmla="*/ 481 w 2736"/>
                      <a:gd name="T9" fmla="*/ 17 h 504"/>
                      <a:gd name="T10" fmla="*/ 312 w 2736"/>
                      <a:gd name="T11" fmla="*/ 17 h 504"/>
                      <a:gd name="T12" fmla="*/ 116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5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1 w 1769"/>
                      <a:gd name="T3" fmla="*/ 9 h 791"/>
                      <a:gd name="T4" fmla="*/ 170 w 1769"/>
                      <a:gd name="T5" fmla="*/ 33 h 791"/>
                      <a:gd name="T6" fmla="*/ 237 w 1769"/>
                      <a:gd name="T7" fmla="*/ 72 h 791"/>
                      <a:gd name="T8" fmla="*/ 258 w 1769"/>
                      <a:gd name="T9" fmla="*/ 102 h 791"/>
                      <a:gd name="T10" fmla="*/ 248 w 1769"/>
                      <a:gd name="T11" fmla="*/ 131 h 791"/>
                      <a:gd name="T12" fmla="*/ 234 w 1769"/>
                      <a:gd name="T13" fmla="*/ 105 h 791"/>
                      <a:gd name="T14" fmla="*/ 204 w 1769"/>
                      <a:gd name="T15" fmla="*/ 76 h 791"/>
                      <a:gd name="T16" fmla="*/ 163 w 1769"/>
                      <a:gd name="T17" fmla="*/ 49 h 791"/>
                      <a:gd name="T18" fmla="*/ 85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17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5 w 2736"/>
                      <a:gd name="T3" fmla="*/ 28 h 504"/>
                      <a:gd name="T4" fmla="*/ 319 w 2736"/>
                      <a:gd name="T5" fmla="*/ 4 h 504"/>
                      <a:gd name="T6" fmla="*/ 491 w 2736"/>
                      <a:gd name="T7" fmla="*/ 4 h 504"/>
                      <a:gd name="T8" fmla="*/ 488 w 2736"/>
                      <a:gd name="T9" fmla="*/ 17 h 504"/>
                      <a:gd name="T10" fmla="*/ 317 w 2736"/>
                      <a:gd name="T11" fmla="*/ 17 h 504"/>
                      <a:gd name="T12" fmla="*/ 117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2 w 1769"/>
                      <a:gd name="T3" fmla="*/ 9 h 791"/>
                      <a:gd name="T4" fmla="*/ 173 w 1769"/>
                      <a:gd name="T5" fmla="*/ 33 h 791"/>
                      <a:gd name="T6" fmla="*/ 240 w 1769"/>
                      <a:gd name="T7" fmla="*/ 72 h 791"/>
                      <a:gd name="T8" fmla="*/ 262 w 1769"/>
                      <a:gd name="T9" fmla="*/ 102 h 791"/>
                      <a:gd name="T10" fmla="*/ 252 w 1769"/>
                      <a:gd name="T11" fmla="*/ 131 h 791"/>
                      <a:gd name="T12" fmla="*/ 237 w 1769"/>
                      <a:gd name="T13" fmla="*/ 105 h 791"/>
                      <a:gd name="T14" fmla="*/ 207 w 1769"/>
                      <a:gd name="T15" fmla="*/ 76 h 791"/>
                      <a:gd name="T16" fmla="*/ 166 w 1769"/>
                      <a:gd name="T17" fmla="*/ 49 h 791"/>
                      <a:gd name="T18" fmla="*/ 87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170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47 w 2736"/>
                      <a:gd name="T3" fmla="*/ 72 h 504"/>
                      <a:gd name="T4" fmla="*/ 714 w 2736"/>
                      <a:gd name="T5" fmla="*/ 10 h 504"/>
                      <a:gd name="T6" fmla="*/ 1100 w 2736"/>
                      <a:gd name="T7" fmla="*/ 10 h 504"/>
                      <a:gd name="T8" fmla="*/ 1094 w 2736"/>
                      <a:gd name="T9" fmla="*/ 44 h 504"/>
                      <a:gd name="T10" fmla="*/ 709 w 2736"/>
                      <a:gd name="T11" fmla="*/ 44 h 504"/>
                      <a:gd name="T12" fmla="*/ 263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1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62 w 1769"/>
                      <a:gd name="T3" fmla="*/ 24 h 791"/>
                      <a:gd name="T4" fmla="*/ 387 w 1769"/>
                      <a:gd name="T5" fmla="*/ 85 h 791"/>
                      <a:gd name="T6" fmla="*/ 538 w 1769"/>
                      <a:gd name="T7" fmla="*/ 185 h 791"/>
                      <a:gd name="T8" fmla="*/ 587 w 1769"/>
                      <a:gd name="T9" fmla="*/ 260 h 791"/>
                      <a:gd name="T10" fmla="*/ 564 w 1769"/>
                      <a:gd name="T11" fmla="*/ 336 h 791"/>
                      <a:gd name="T12" fmla="*/ 531 w 1769"/>
                      <a:gd name="T13" fmla="*/ 270 h 791"/>
                      <a:gd name="T14" fmla="*/ 464 w 1769"/>
                      <a:gd name="T15" fmla="*/ 194 h 791"/>
                      <a:gd name="T16" fmla="*/ 371 w 1769"/>
                      <a:gd name="T17" fmla="*/ 126 h 791"/>
                      <a:gd name="T18" fmla="*/ 194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16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35 w 2736"/>
                      <a:gd name="T3" fmla="*/ 72 h 504"/>
                      <a:gd name="T4" fmla="*/ 689 w 2736"/>
                      <a:gd name="T5" fmla="*/ 10 h 504"/>
                      <a:gd name="T6" fmla="*/ 1061 w 2736"/>
                      <a:gd name="T7" fmla="*/ 10 h 504"/>
                      <a:gd name="T8" fmla="*/ 1055 w 2736"/>
                      <a:gd name="T9" fmla="*/ 44 h 504"/>
                      <a:gd name="T10" fmla="*/ 684 w 2736"/>
                      <a:gd name="T11" fmla="*/ 44 h 504"/>
                      <a:gd name="T12" fmla="*/ 254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4 h 791"/>
                      <a:gd name="T4" fmla="*/ 373 w 1769"/>
                      <a:gd name="T5" fmla="*/ 85 h 791"/>
                      <a:gd name="T6" fmla="*/ 519 w 1769"/>
                      <a:gd name="T7" fmla="*/ 185 h 791"/>
                      <a:gd name="T8" fmla="*/ 566 w 1769"/>
                      <a:gd name="T9" fmla="*/ 260 h 791"/>
                      <a:gd name="T10" fmla="*/ 544 w 1769"/>
                      <a:gd name="T11" fmla="*/ 336 h 791"/>
                      <a:gd name="T12" fmla="*/ 512 w 1769"/>
                      <a:gd name="T13" fmla="*/ 270 h 791"/>
                      <a:gd name="T14" fmla="*/ 448 w 1769"/>
                      <a:gd name="T15" fmla="*/ 194 h 791"/>
                      <a:gd name="T16" fmla="*/ 357 w 1769"/>
                      <a:gd name="T17" fmla="*/ 126 h 791"/>
                      <a:gd name="T18" fmla="*/ 18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166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7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16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215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3 w 2736"/>
                      <a:gd name="T7" fmla="*/ 10 h 504"/>
                      <a:gd name="T8" fmla="*/ 1226 w 2736"/>
                      <a:gd name="T9" fmla="*/ 44 h 504"/>
                      <a:gd name="T10" fmla="*/ 795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5 h 791"/>
                      <a:gd name="T8" fmla="*/ 657 w 1769"/>
                      <a:gd name="T9" fmla="*/ 260 h 791"/>
                      <a:gd name="T10" fmla="*/ 632 w 1769"/>
                      <a:gd name="T11" fmla="*/ 336 h 791"/>
                      <a:gd name="T12" fmla="*/ 595 w 1769"/>
                      <a:gd name="T13" fmla="*/ 270 h 791"/>
                      <a:gd name="T14" fmla="*/ 520 w 1769"/>
                      <a:gd name="T15" fmla="*/ 194 h 791"/>
                      <a:gd name="T16" fmla="*/ 415 w 1769"/>
                      <a:gd name="T17" fmla="*/ 126 h 791"/>
                      <a:gd name="T18" fmla="*/ 21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29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7 h 504"/>
                    <a:gd name="T2" fmla="*/ 127 w 2736"/>
                    <a:gd name="T3" fmla="*/ 19 h 504"/>
                    <a:gd name="T4" fmla="*/ 262 w 2736"/>
                    <a:gd name="T5" fmla="*/ 3 h 504"/>
                    <a:gd name="T6" fmla="*/ 403 w 2736"/>
                    <a:gd name="T7" fmla="*/ 3 h 504"/>
                    <a:gd name="T8" fmla="*/ 401 w 2736"/>
                    <a:gd name="T9" fmla="*/ 12 h 504"/>
                    <a:gd name="T10" fmla="*/ 260 w 2736"/>
                    <a:gd name="T11" fmla="*/ 12 h 504"/>
                    <a:gd name="T12" fmla="*/ 96 w 2736"/>
                    <a:gd name="T13" fmla="*/ 33 h 504"/>
                    <a:gd name="T14" fmla="*/ 0 w 2736"/>
                    <a:gd name="T15" fmla="*/ 57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0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1 w 1769"/>
                    <a:gd name="T1" fmla="*/ 1 h 791"/>
                    <a:gd name="T2" fmla="*/ 59 w 1769"/>
                    <a:gd name="T3" fmla="*/ 6 h 791"/>
                    <a:gd name="T4" fmla="*/ 141 w 1769"/>
                    <a:gd name="T5" fmla="*/ 23 h 791"/>
                    <a:gd name="T6" fmla="*/ 197 w 1769"/>
                    <a:gd name="T7" fmla="*/ 49 h 791"/>
                    <a:gd name="T8" fmla="*/ 214 w 1769"/>
                    <a:gd name="T9" fmla="*/ 69 h 791"/>
                    <a:gd name="T10" fmla="*/ 206 w 1769"/>
                    <a:gd name="T11" fmla="*/ 90 h 791"/>
                    <a:gd name="T12" fmla="*/ 194 w 1769"/>
                    <a:gd name="T13" fmla="*/ 72 h 791"/>
                    <a:gd name="T14" fmla="*/ 170 w 1769"/>
                    <a:gd name="T15" fmla="*/ 52 h 791"/>
                    <a:gd name="T16" fmla="*/ 135 w 1769"/>
                    <a:gd name="T17" fmla="*/ 34 h 791"/>
                    <a:gd name="T18" fmla="*/ 71 w 1769"/>
                    <a:gd name="T19" fmla="*/ 17 h 791"/>
                    <a:gd name="T20" fmla="*/ 0 w 1769"/>
                    <a:gd name="T21" fmla="*/ 9 h 791"/>
                    <a:gd name="T22" fmla="*/ 1 w 1769"/>
                    <a:gd name="T23" fmla="*/ 1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13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162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184 h 504"/>
                      <a:gd name="T2" fmla="*/ 335 w 2736"/>
                      <a:gd name="T3" fmla="*/ 61 h 504"/>
                      <a:gd name="T4" fmla="*/ 689 w 2736"/>
                      <a:gd name="T5" fmla="*/ 9 h 504"/>
                      <a:gd name="T6" fmla="*/ 1062 w 2736"/>
                      <a:gd name="T7" fmla="*/ 9 h 504"/>
                      <a:gd name="T8" fmla="*/ 1056 w 2736"/>
                      <a:gd name="T9" fmla="*/ 38 h 504"/>
                      <a:gd name="T10" fmla="*/ 685 w 2736"/>
                      <a:gd name="T11" fmla="*/ 38 h 504"/>
                      <a:gd name="T12" fmla="*/ 254 w 2736"/>
                      <a:gd name="T13" fmla="*/ 107 h 504"/>
                      <a:gd name="T14" fmla="*/ 0 w 2736"/>
                      <a:gd name="T15" fmla="*/ 1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3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0 h 791"/>
                      <a:gd name="T4" fmla="*/ 373 w 1769"/>
                      <a:gd name="T5" fmla="*/ 73 h 791"/>
                      <a:gd name="T6" fmla="*/ 519 w 1769"/>
                      <a:gd name="T7" fmla="*/ 158 h 791"/>
                      <a:gd name="T8" fmla="*/ 566 w 1769"/>
                      <a:gd name="T9" fmla="*/ 223 h 791"/>
                      <a:gd name="T10" fmla="*/ 544 w 1769"/>
                      <a:gd name="T11" fmla="*/ 288 h 791"/>
                      <a:gd name="T12" fmla="*/ 512 w 1769"/>
                      <a:gd name="T13" fmla="*/ 231 h 791"/>
                      <a:gd name="T14" fmla="*/ 448 w 1769"/>
                      <a:gd name="T15" fmla="*/ 166 h 791"/>
                      <a:gd name="T16" fmla="*/ 357 w 1769"/>
                      <a:gd name="T17" fmla="*/ 108 h 791"/>
                      <a:gd name="T18" fmla="*/ 187 w 1769"/>
                      <a:gd name="T19" fmla="*/ 56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16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70 h 504"/>
                      <a:gd name="T2" fmla="*/ 365 w 2736"/>
                      <a:gd name="T3" fmla="*/ 90 h 504"/>
                      <a:gd name="T4" fmla="*/ 750 w 2736"/>
                      <a:gd name="T5" fmla="*/ 13 h 504"/>
                      <a:gd name="T6" fmla="*/ 1155 w 2736"/>
                      <a:gd name="T7" fmla="*/ 13 h 504"/>
                      <a:gd name="T8" fmla="*/ 1148 w 2736"/>
                      <a:gd name="T9" fmla="*/ 55 h 504"/>
                      <a:gd name="T10" fmla="*/ 745 w 2736"/>
                      <a:gd name="T11" fmla="*/ 55 h 504"/>
                      <a:gd name="T12" fmla="*/ 276 w 2736"/>
                      <a:gd name="T13" fmla="*/ 156 h 504"/>
                      <a:gd name="T14" fmla="*/ 0 w 2736"/>
                      <a:gd name="T15" fmla="*/ 2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6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70 w 1769"/>
                      <a:gd name="T3" fmla="*/ 30 h 791"/>
                      <a:gd name="T4" fmla="*/ 406 w 1769"/>
                      <a:gd name="T5" fmla="*/ 107 h 791"/>
                      <a:gd name="T6" fmla="*/ 565 w 1769"/>
                      <a:gd name="T7" fmla="*/ 231 h 791"/>
                      <a:gd name="T8" fmla="*/ 615 w 1769"/>
                      <a:gd name="T9" fmla="*/ 326 h 791"/>
                      <a:gd name="T10" fmla="*/ 592 w 1769"/>
                      <a:gd name="T11" fmla="*/ 421 h 791"/>
                      <a:gd name="T12" fmla="*/ 557 w 1769"/>
                      <a:gd name="T13" fmla="*/ 338 h 791"/>
                      <a:gd name="T14" fmla="*/ 487 w 1769"/>
                      <a:gd name="T15" fmla="*/ 243 h 791"/>
                      <a:gd name="T16" fmla="*/ 389 w 1769"/>
                      <a:gd name="T17" fmla="*/ 158 h 791"/>
                      <a:gd name="T18" fmla="*/ 204 w 1769"/>
                      <a:gd name="T19" fmla="*/ 81 h 791"/>
                      <a:gd name="T20" fmla="*/ 0 w 1769"/>
                      <a:gd name="T21" fmla="*/ 41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158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86 h 504"/>
                      <a:gd name="T2" fmla="*/ 301 w 2736"/>
                      <a:gd name="T3" fmla="*/ 29 h 504"/>
                      <a:gd name="T4" fmla="*/ 619 w 2736"/>
                      <a:gd name="T5" fmla="*/ 4 h 504"/>
                      <a:gd name="T6" fmla="*/ 954 w 2736"/>
                      <a:gd name="T7" fmla="*/ 4 h 504"/>
                      <a:gd name="T8" fmla="*/ 948 w 2736"/>
                      <a:gd name="T9" fmla="*/ 18 h 504"/>
                      <a:gd name="T10" fmla="*/ 615 w 2736"/>
                      <a:gd name="T11" fmla="*/ 18 h 504"/>
                      <a:gd name="T12" fmla="*/ 228 w 2736"/>
                      <a:gd name="T13" fmla="*/ 50 h 504"/>
                      <a:gd name="T14" fmla="*/ 0 w 2736"/>
                      <a:gd name="T15" fmla="*/ 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9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0 w 1769"/>
                      <a:gd name="T3" fmla="*/ 10 h 791"/>
                      <a:gd name="T4" fmla="*/ 335 w 1769"/>
                      <a:gd name="T5" fmla="*/ 34 h 791"/>
                      <a:gd name="T6" fmla="*/ 466 w 1769"/>
                      <a:gd name="T7" fmla="*/ 74 h 791"/>
                      <a:gd name="T8" fmla="*/ 508 w 1769"/>
                      <a:gd name="T9" fmla="*/ 104 h 791"/>
                      <a:gd name="T10" fmla="*/ 489 w 1769"/>
                      <a:gd name="T11" fmla="*/ 134 h 791"/>
                      <a:gd name="T12" fmla="*/ 460 w 1769"/>
                      <a:gd name="T13" fmla="*/ 108 h 791"/>
                      <a:gd name="T14" fmla="*/ 402 w 1769"/>
                      <a:gd name="T15" fmla="*/ 77 h 791"/>
                      <a:gd name="T16" fmla="*/ 321 w 1769"/>
                      <a:gd name="T17" fmla="*/ 51 h 791"/>
                      <a:gd name="T18" fmla="*/ 168 w 1769"/>
                      <a:gd name="T19" fmla="*/ 26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15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154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04 w 2736"/>
                      <a:gd name="T3" fmla="*/ 104 h 504"/>
                      <a:gd name="T4" fmla="*/ 1035 w 2736"/>
                      <a:gd name="T5" fmla="*/ 15 h 504"/>
                      <a:gd name="T6" fmla="*/ 1595 w 2736"/>
                      <a:gd name="T7" fmla="*/ 15 h 504"/>
                      <a:gd name="T8" fmla="*/ 1586 w 2736"/>
                      <a:gd name="T9" fmla="*/ 64 h 504"/>
                      <a:gd name="T10" fmla="*/ 1028 w 2736"/>
                      <a:gd name="T11" fmla="*/ 64 h 504"/>
                      <a:gd name="T12" fmla="*/ 381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5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35 w 1769"/>
                      <a:gd name="T3" fmla="*/ 35 h 791"/>
                      <a:gd name="T4" fmla="*/ 560 w 1769"/>
                      <a:gd name="T5" fmla="*/ 124 h 791"/>
                      <a:gd name="T6" fmla="*/ 780 w 1769"/>
                      <a:gd name="T7" fmla="*/ 268 h 791"/>
                      <a:gd name="T8" fmla="*/ 850 w 1769"/>
                      <a:gd name="T9" fmla="*/ 377 h 791"/>
                      <a:gd name="T10" fmla="*/ 817 w 1769"/>
                      <a:gd name="T11" fmla="*/ 488 h 791"/>
                      <a:gd name="T12" fmla="*/ 769 w 1769"/>
                      <a:gd name="T13" fmla="*/ 392 h 791"/>
                      <a:gd name="T14" fmla="*/ 672 w 1769"/>
                      <a:gd name="T15" fmla="*/ 281 h 791"/>
                      <a:gd name="T16" fmla="*/ 537 w 1769"/>
                      <a:gd name="T17" fmla="*/ 183 h 791"/>
                      <a:gd name="T18" fmla="*/ 281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15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301 h 504"/>
                      <a:gd name="T2" fmla="*/ 540 w 2736"/>
                      <a:gd name="T3" fmla="*/ 100 h 504"/>
                      <a:gd name="T4" fmla="*/ 1111 w 2736"/>
                      <a:gd name="T5" fmla="*/ 14 h 504"/>
                      <a:gd name="T6" fmla="*/ 1711 w 2736"/>
                      <a:gd name="T7" fmla="*/ 14 h 504"/>
                      <a:gd name="T8" fmla="*/ 1701 w 2736"/>
                      <a:gd name="T9" fmla="*/ 62 h 504"/>
                      <a:gd name="T10" fmla="*/ 1103 w 2736"/>
                      <a:gd name="T11" fmla="*/ 62 h 504"/>
                      <a:gd name="T12" fmla="*/ 409 w 2736"/>
                      <a:gd name="T13" fmla="*/ 174 h 504"/>
                      <a:gd name="T14" fmla="*/ 0 w 2736"/>
                      <a:gd name="T15" fmla="*/ 30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2 w 1769"/>
                      <a:gd name="T3" fmla="*/ 33 h 791"/>
                      <a:gd name="T4" fmla="*/ 600 w 1769"/>
                      <a:gd name="T5" fmla="*/ 120 h 791"/>
                      <a:gd name="T6" fmla="*/ 836 w 1769"/>
                      <a:gd name="T7" fmla="*/ 258 h 791"/>
                      <a:gd name="T8" fmla="*/ 911 w 1769"/>
                      <a:gd name="T9" fmla="*/ 364 h 791"/>
                      <a:gd name="T10" fmla="*/ 876 w 1769"/>
                      <a:gd name="T11" fmla="*/ 471 h 791"/>
                      <a:gd name="T12" fmla="*/ 825 w 1769"/>
                      <a:gd name="T13" fmla="*/ 378 h 791"/>
                      <a:gd name="T14" fmla="*/ 721 w 1769"/>
                      <a:gd name="T15" fmla="*/ 271 h 791"/>
                      <a:gd name="T16" fmla="*/ 576 w 1769"/>
                      <a:gd name="T17" fmla="*/ 177 h 791"/>
                      <a:gd name="T18" fmla="*/ 302 w 1769"/>
                      <a:gd name="T19" fmla="*/ 91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150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51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7 h 791"/>
                      <a:gd name="T10" fmla="*/ 883 w 1769"/>
                      <a:gd name="T11" fmla="*/ 488 h 791"/>
                      <a:gd name="T12" fmla="*/ 831 w 1769"/>
                      <a:gd name="T13" fmla="*/ 392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14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299 h 504"/>
                      <a:gd name="T2" fmla="*/ 521 w 2736"/>
                      <a:gd name="T3" fmla="*/ 100 h 504"/>
                      <a:gd name="T4" fmla="*/ 1071 w 2736"/>
                      <a:gd name="T5" fmla="*/ 14 h 504"/>
                      <a:gd name="T6" fmla="*/ 1650 w 2736"/>
                      <a:gd name="T7" fmla="*/ 14 h 504"/>
                      <a:gd name="T8" fmla="*/ 1640 w 2736"/>
                      <a:gd name="T9" fmla="*/ 61 h 504"/>
                      <a:gd name="T10" fmla="*/ 1064 w 2736"/>
                      <a:gd name="T11" fmla="*/ 61 h 504"/>
                      <a:gd name="T12" fmla="*/ 394 w 2736"/>
                      <a:gd name="T13" fmla="*/ 173 h 504"/>
                      <a:gd name="T14" fmla="*/ 0 w 2736"/>
                      <a:gd name="T15" fmla="*/ 29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3 w 1769"/>
                      <a:gd name="T3" fmla="*/ 33 h 791"/>
                      <a:gd name="T4" fmla="*/ 579 w 1769"/>
                      <a:gd name="T5" fmla="*/ 119 h 791"/>
                      <a:gd name="T6" fmla="*/ 806 w 1769"/>
                      <a:gd name="T7" fmla="*/ 256 h 791"/>
                      <a:gd name="T8" fmla="*/ 878 w 1769"/>
                      <a:gd name="T9" fmla="*/ 361 h 791"/>
                      <a:gd name="T10" fmla="*/ 845 w 1769"/>
                      <a:gd name="T11" fmla="*/ 467 h 791"/>
                      <a:gd name="T12" fmla="*/ 795 w 1769"/>
                      <a:gd name="T13" fmla="*/ 375 h 791"/>
                      <a:gd name="T14" fmla="*/ 695 w 1769"/>
                      <a:gd name="T15" fmla="*/ 269 h 791"/>
                      <a:gd name="T16" fmla="*/ 555 w 1769"/>
                      <a:gd name="T17" fmla="*/ 176 h 791"/>
                      <a:gd name="T18" fmla="*/ 291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146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506 w 2736"/>
                      <a:gd name="T3" fmla="*/ 82 h 504"/>
                      <a:gd name="T4" fmla="*/ 1039 w 2736"/>
                      <a:gd name="T5" fmla="*/ 12 h 504"/>
                      <a:gd name="T6" fmla="*/ 1601 w 2736"/>
                      <a:gd name="T7" fmla="*/ 12 h 504"/>
                      <a:gd name="T8" fmla="*/ 1592 w 2736"/>
                      <a:gd name="T9" fmla="*/ 50 h 504"/>
                      <a:gd name="T10" fmla="*/ 1032 w 2736"/>
                      <a:gd name="T11" fmla="*/ 50 h 504"/>
                      <a:gd name="T12" fmla="*/ 383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7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36 w 1769"/>
                      <a:gd name="T3" fmla="*/ 27 h 791"/>
                      <a:gd name="T4" fmla="*/ 562 w 1769"/>
                      <a:gd name="T5" fmla="*/ 98 h 791"/>
                      <a:gd name="T6" fmla="*/ 782 w 1769"/>
                      <a:gd name="T7" fmla="*/ 211 h 791"/>
                      <a:gd name="T8" fmla="*/ 853 w 1769"/>
                      <a:gd name="T9" fmla="*/ 297 h 791"/>
                      <a:gd name="T10" fmla="*/ 820 w 1769"/>
                      <a:gd name="T11" fmla="*/ 384 h 791"/>
                      <a:gd name="T12" fmla="*/ 772 w 1769"/>
                      <a:gd name="T13" fmla="*/ 308 h 791"/>
                      <a:gd name="T14" fmla="*/ 674 w 1769"/>
                      <a:gd name="T15" fmla="*/ 222 h 791"/>
                      <a:gd name="T16" fmla="*/ 539 w 1769"/>
                      <a:gd name="T17" fmla="*/ 144 h 791"/>
                      <a:gd name="T18" fmla="*/ 282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14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46 h 504"/>
                      <a:gd name="T2" fmla="*/ 465 w 2736"/>
                      <a:gd name="T3" fmla="*/ 82 h 504"/>
                      <a:gd name="T4" fmla="*/ 955 w 2736"/>
                      <a:gd name="T5" fmla="*/ 12 h 504"/>
                      <a:gd name="T6" fmla="*/ 1471 w 2736"/>
                      <a:gd name="T7" fmla="*/ 12 h 504"/>
                      <a:gd name="T8" fmla="*/ 1462 w 2736"/>
                      <a:gd name="T9" fmla="*/ 50 h 504"/>
                      <a:gd name="T10" fmla="*/ 948 w 2736"/>
                      <a:gd name="T11" fmla="*/ 50 h 504"/>
                      <a:gd name="T12" fmla="*/ 352 w 2736"/>
                      <a:gd name="T13" fmla="*/ 143 h 504"/>
                      <a:gd name="T14" fmla="*/ 0 w 2736"/>
                      <a:gd name="T15" fmla="*/ 2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17 w 1769"/>
                      <a:gd name="T3" fmla="*/ 27 h 791"/>
                      <a:gd name="T4" fmla="*/ 517 w 1769"/>
                      <a:gd name="T5" fmla="*/ 98 h 791"/>
                      <a:gd name="T6" fmla="*/ 719 w 1769"/>
                      <a:gd name="T7" fmla="*/ 211 h 791"/>
                      <a:gd name="T8" fmla="*/ 784 w 1769"/>
                      <a:gd name="T9" fmla="*/ 297 h 791"/>
                      <a:gd name="T10" fmla="*/ 754 w 1769"/>
                      <a:gd name="T11" fmla="*/ 384 h 791"/>
                      <a:gd name="T12" fmla="*/ 710 w 1769"/>
                      <a:gd name="T13" fmla="*/ 308 h 791"/>
                      <a:gd name="T14" fmla="*/ 620 w 1769"/>
                      <a:gd name="T15" fmla="*/ 222 h 791"/>
                      <a:gd name="T16" fmla="*/ 495 w 1769"/>
                      <a:gd name="T17" fmla="*/ 144 h 791"/>
                      <a:gd name="T18" fmla="*/ 25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4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142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88 h 504"/>
                      <a:gd name="T2" fmla="*/ 454 w 2736"/>
                      <a:gd name="T3" fmla="*/ 63 h 504"/>
                      <a:gd name="T4" fmla="*/ 933 w 2736"/>
                      <a:gd name="T5" fmla="*/ 9 h 504"/>
                      <a:gd name="T6" fmla="*/ 1437 w 2736"/>
                      <a:gd name="T7" fmla="*/ 9 h 504"/>
                      <a:gd name="T8" fmla="*/ 1429 w 2736"/>
                      <a:gd name="T9" fmla="*/ 38 h 504"/>
                      <a:gd name="T10" fmla="*/ 926 w 2736"/>
                      <a:gd name="T11" fmla="*/ 38 h 504"/>
                      <a:gd name="T12" fmla="*/ 343 w 2736"/>
                      <a:gd name="T13" fmla="*/ 109 h 504"/>
                      <a:gd name="T14" fmla="*/ 0 w 2736"/>
                      <a:gd name="T15" fmla="*/ 18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43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11 w 1769"/>
                      <a:gd name="T3" fmla="*/ 21 h 791"/>
                      <a:gd name="T4" fmla="*/ 504 w 1769"/>
                      <a:gd name="T5" fmla="*/ 75 h 791"/>
                      <a:gd name="T6" fmla="*/ 702 w 1769"/>
                      <a:gd name="T7" fmla="*/ 161 h 791"/>
                      <a:gd name="T8" fmla="*/ 765 w 1769"/>
                      <a:gd name="T9" fmla="*/ 227 h 791"/>
                      <a:gd name="T10" fmla="*/ 736 w 1769"/>
                      <a:gd name="T11" fmla="*/ 294 h 791"/>
                      <a:gd name="T12" fmla="*/ 693 w 1769"/>
                      <a:gd name="T13" fmla="*/ 236 h 791"/>
                      <a:gd name="T14" fmla="*/ 605 w 1769"/>
                      <a:gd name="T15" fmla="*/ 169 h 791"/>
                      <a:gd name="T16" fmla="*/ 483 w 1769"/>
                      <a:gd name="T17" fmla="*/ 110 h 791"/>
                      <a:gd name="T18" fmla="*/ 253 w 1769"/>
                      <a:gd name="T19" fmla="*/ 57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086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3 w 776"/>
                  <a:gd name="T7" fmla="*/ 39 h 2368"/>
                  <a:gd name="T8" fmla="*/ 47 w 776"/>
                  <a:gd name="T9" fmla="*/ 74 h 2368"/>
                  <a:gd name="T10" fmla="*/ 95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5 w 776"/>
                  <a:gd name="T17" fmla="*/ 145 h 2368"/>
                  <a:gd name="T18" fmla="*/ 130 w 776"/>
                  <a:gd name="T19" fmla="*/ 157 h 2368"/>
                  <a:gd name="T20" fmla="*/ 118 w 776"/>
                  <a:gd name="T21" fmla="*/ 180 h 2368"/>
                  <a:gd name="T22" fmla="*/ 142 w 776"/>
                  <a:gd name="T23" fmla="*/ 204 h 2368"/>
                  <a:gd name="T24" fmla="*/ 142 w 776"/>
                  <a:gd name="T25" fmla="*/ 227 h 2368"/>
                  <a:gd name="T26" fmla="*/ 165 w 776"/>
                  <a:gd name="T27" fmla="*/ 263 h 2368"/>
                  <a:gd name="T28" fmla="*/ 154 w 776"/>
                  <a:gd name="T29" fmla="*/ 298 h 2368"/>
                  <a:gd name="T30" fmla="*/ 177 w 776"/>
                  <a:gd name="T31" fmla="*/ 321 h 2368"/>
                  <a:gd name="T32" fmla="*/ 165 w 776"/>
                  <a:gd name="T33" fmla="*/ 357 h 2368"/>
                  <a:gd name="T34" fmla="*/ 177 w 776"/>
                  <a:gd name="T35" fmla="*/ 392 h 2368"/>
                  <a:gd name="T36" fmla="*/ 165 w 776"/>
                  <a:gd name="T37" fmla="*/ 415 h 2368"/>
                  <a:gd name="T38" fmla="*/ 189 w 776"/>
                  <a:gd name="T39" fmla="*/ 451 h 2368"/>
                  <a:gd name="T40" fmla="*/ 177 w 776"/>
                  <a:gd name="T41" fmla="*/ 486 h 2368"/>
                  <a:gd name="T42" fmla="*/ 189 w 776"/>
                  <a:gd name="T43" fmla="*/ 533 h 2368"/>
                  <a:gd name="T44" fmla="*/ 177 w 776"/>
                  <a:gd name="T45" fmla="*/ 545 h 2368"/>
                  <a:gd name="T46" fmla="*/ 189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211 w 21600"/>
                  <a:gd name="T1" fmla="*/ 0 h 21602"/>
                  <a:gd name="T2" fmla="*/ 833 w 21600"/>
                  <a:gd name="T3" fmla="*/ 903 h 21602"/>
                  <a:gd name="T4" fmla="*/ 0 w 21600"/>
                  <a:gd name="T5" fmla="*/ 874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54 h 22305"/>
                  <a:gd name="T2" fmla="*/ 487 w 28940"/>
                  <a:gd name="T3" fmla="*/ 933 h 22305"/>
                  <a:gd name="T4" fmla="*/ 124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2 h 22305"/>
                  <a:gd name="T4" fmla="*/ 230 w 30473"/>
                  <a:gd name="T5" fmla="*/ 90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189 h 22305"/>
                  <a:gd name="T2" fmla="*/ 394 w 34812"/>
                  <a:gd name="T3" fmla="*/ 933 h 22305"/>
                  <a:gd name="T4" fmla="*/ 150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189 h 22305"/>
                  <a:gd name="T2" fmla="*/ 559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2 w 776"/>
                  <a:gd name="T7" fmla="*/ 39 h 2368"/>
                  <a:gd name="T8" fmla="*/ 47 w 776"/>
                  <a:gd name="T9" fmla="*/ 74 h 2368"/>
                  <a:gd name="T10" fmla="*/ 94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4 w 776"/>
                  <a:gd name="T17" fmla="*/ 145 h 2368"/>
                  <a:gd name="T18" fmla="*/ 129 w 776"/>
                  <a:gd name="T19" fmla="*/ 157 h 2368"/>
                  <a:gd name="T20" fmla="*/ 118 w 776"/>
                  <a:gd name="T21" fmla="*/ 180 h 2368"/>
                  <a:gd name="T22" fmla="*/ 141 w 776"/>
                  <a:gd name="T23" fmla="*/ 204 h 2368"/>
                  <a:gd name="T24" fmla="*/ 141 w 776"/>
                  <a:gd name="T25" fmla="*/ 227 h 2368"/>
                  <a:gd name="T26" fmla="*/ 165 w 776"/>
                  <a:gd name="T27" fmla="*/ 263 h 2368"/>
                  <a:gd name="T28" fmla="*/ 153 w 776"/>
                  <a:gd name="T29" fmla="*/ 298 h 2368"/>
                  <a:gd name="T30" fmla="*/ 176 w 776"/>
                  <a:gd name="T31" fmla="*/ 321 h 2368"/>
                  <a:gd name="T32" fmla="*/ 165 w 776"/>
                  <a:gd name="T33" fmla="*/ 357 h 2368"/>
                  <a:gd name="T34" fmla="*/ 176 w 776"/>
                  <a:gd name="T35" fmla="*/ 392 h 2368"/>
                  <a:gd name="T36" fmla="*/ 165 w 776"/>
                  <a:gd name="T37" fmla="*/ 415 h 2368"/>
                  <a:gd name="T38" fmla="*/ 188 w 776"/>
                  <a:gd name="T39" fmla="*/ 451 h 2368"/>
                  <a:gd name="T40" fmla="*/ 176 w 776"/>
                  <a:gd name="T41" fmla="*/ 486 h 2368"/>
                  <a:gd name="T42" fmla="*/ 188 w 776"/>
                  <a:gd name="T43" fmla="*/ 533 h 2368"/>
                  <a:gd name="T44" fmla="*/ 176 w 776"/>
                  <a:gd name="T45" fmla="*/ 545 h 2368"/>
                  <a:gd name="T46" fmla="*/ 188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5 h 2368"/>
                  <a:gd name="T24" fmla="*/ 128 w 776"/>
                  <a:gd name="T25" fmla="*/ 129 h 2368"/>
                  <a:gd name="T26" fmla="*/ 150 w 776"/>
                  <a:gd name="T27" fmla="*/ 148 h 2368"/>
                  <a:gd name="T28" fmla="*/ 139 w 776"/>
                  <a:gd name="T29" fmla="*/ 168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5 h 2368"/>
                  <a:gd name="T38" fmla="*/ 171 w 776"/>
                  <a:gd name="T39" fmla="*/ 255 h 2368"/>
                  <a:gd name="T40" fmla="*/ 161 w 776"/>
                  <a:gd name="T41" fmla="*/ 275 h 2368"/>
                  <a:gd name="T42" fmla="*/ 171 w 776"/>
                  <a:gd name="T43" fmla="*/ 301 h 2368"/>
                  <a:gd name="T44" fmla="*/ 161 w 776"/>
                  <a:gd name="T45" fmla="*/ 308 h 2368"/>
                  <a:gd name="T46" fmla="*/ 171 w 776"/>
                  <a:gd name="T47" fmla="*/ 3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419 h 21600"/>
                  <a:gd name="T2" fmla="*/ 725 w 31881"/>
                  <a:gd name="T3" fmla="*/ 203 h 21600"/>
                  <a:gd name="T4" fmla="*/ 415 w 31881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189 h 21600"/>
                  <a:gd name="T2" fmla="*/ 299 w 31146"/>
                  <a:gd name="T3" fmla="*/ 400 h 21600"/>
                  <a:gd name="T4" fmla="*/ 127 w 31146"/>
                  <a:gd name="T5" fmla="*/ 90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16 h 2368"/>
                  <a:gd name="T2" fmla="*/ 131 w 776"/>
                  <a:gd name="T3" fmla="*/ 4 h 2368"/>
                  <a:gd name="T4" fmla="*/ 53 w 776"/>
                  <a:gd name="T5" fmla="*/ 40 h 2368"/>
                  <a:gd name="T6" fmla="*/ 184 w 776"/>
                  <a:gd name="T7" fmla="*/ 40 h 2368"/>
                  <a:gd name="T8" fmla="*/ 105 w 776"/>
                  <a:gd name="T9" fmla="*/ 77 h 2368"/>
                  <a:gd name="T10" fmla="*/ 210 w 776"/>
                  <a:gd name="T11" fmla="*/ 89 h 2368"/>
                  <a:gd name="T12" fmla="*/ 158 w 776"/>
                  <a:gd name="T13" fmla="*/ 113 h 2368"/>
                  <a:gd name="T14" fmla="*/ 263 w 776"/>
                  <a:gd name="T15" fmla="*/ 125 h 2368"/>
                  <a:gd name="T16" fmla="*/ 210 w 776"/>
                  <a:gd name="T17" fmla="*/ 149 h 2368"/>
                  <a:gd name="T18" fmla="*/ 289 w 776"/>
                  <a:gd name="T19" fmla="*/ 161 h 2368"/>
                  <a:gd name="T20" fmla="*/ 263 w 776"/>
                  <a:gd name="T21" fmla="*/ 186 h 2368"/>
                  <a:gd name="T22" fmla="*/ 315 w 776"/>
                  <a:gd name="T23" fmla="*/ 210 h 2368"/>
                  <a:gd name="T24" fmla="*/ 315 w 776"/>
                  <a:gd name="T25" fmla="*/ 234 h 2368"/>
                  <a:gd name="T26" fmla="*/ 368 w 776"/>
                  <a:gd name="T27" fmla="*/ 270 h 2368"/>
                  <a:gd name="T28" fmla="*/ 342 w 776"/>
                  <a:gd name="T29" fmla="*/ 307 h 2368"/>
                  <a:gd name="T30" fmla="*/ 394 w 776"/>
                  <a:gd name="T31" fmla="*/ 331 h 2368"/>
                  <a:gd name="T32" fmla="*/ 368 w 776"/>
                  <a:gd name="T33" fmla="*/ 367 h 2368"/>
                  <a:gd name="T34" fmla="*/ 394 w 776"/>
                  <a:gd name="T35" fmla="*/ 403 h 2368"/>
                  <a:gd name="T36" fmla="*/ 368 w 776"/>
                  <a:gd name="T37" fmla="*/ 428 h 2368"/>
                  <a:gd name="T38" fmla="*/ 421 w 776"/>
                  <a:gd name="T39" fmla="*/ 464 h 2368"/>
                  <a:gd name="T40" fmla="*/ 394 w 776"/>
                  <a:gd name="T41" fmla="*/ 500 h 2368"/>
                  <a:gd name="T42" fmla="*/ 421 w 776"/>
                  <a:gd name="T43" fmla="*/ 549 h 2368"/>
                  <a:gd name="T44" fmla="*/ 394 w 776"/>
                  <a:gd name="T45" fmla="*/ 561 h 2368"/>
                  <a:gd name="T46" fmla="*/ 421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16 h 2368"/>
                  <a:gd name="T2" fmla="*/ 84 w 776"/>
                  <a:gd name="T3" fmla="*/ 4 h 2368"/>
                  <a:gd name="T4" fmla="*/ 34 w 776"/>
                  <a:gd name="T5" fmla="*/ 40 h 2368"/>
                  <a:gd name="T6" fmla="*/ 118 w 776"/>
                  <a:gd name="T7" fmla="*/ 40 h 2368"/>
                  <a:gd name="T8" fmla="*/ 68 w 776"/>
                  <a:gd name="T9" fmla="*/ 77 h 2368"/>
                  <a:gd name="T10" fmla="*/ 135 w 776"/>
                  <a:gd name="T11" fmla="*/ 89 h 2368"/>
                  <a:gd name="T12" fmla="*/ 101 w 776"/>
                  <a:gd name="T13" fmla="*/ 113 h 2368"/>
                  <a:gd name="T14" fmla="*/ 169 w 776"/>
                  <a:gd name="T15" fmla="*/ 125 h 2368"/>
                  <a:gd name="T16" fmla="*/ 135 w 776"/>
                  <a:gd name="T17" fmla="*/ 150 h 2368"/>
                  <a:gd name="T18" fmla="*/ 186 w 776"/>
                  <a:gd name="T19" fmla="*/ 162 h 2368"/>
                  <a:gd name="T20" fmla="*/ 169 w 776"/>
                  <a:gd name="T21" fmla="*/ 186 h 2368"/>
                  <a:gd name="T22" fmla="*/ 203 w 776"/>
                  <a:gd name="T23" fmla="*/ 210 h 2368"/>
                  <a:gd name="T24" fmla="*/ 203 w 776"/>
                  <a:gd name="T25" fmla="*/ 234 h 2368"/>
                  <a:gd name="T26" fmla="*/ 236 w 776"/>
                  <a:gd name="T27" fmla="*/ 271 h 2368"/>
                  <a:gd name="T28" fmla="*/ 220 w 776"/>
                  <a:gd name="T29" fmla="*/ 307 h 2368"/>
                  <a:gd name="T30" fmla="*/ 253 w 776"/>
                  <a:gd name="T31" fmla="*/ 331 h 2368"/>
                  <a:gd name="T32" fmla="*/ 236 w 776"/>
                  <a:gd name="T33" fmla="*/ 368 h 2368"/>
                  <a:gd name="T34" fmla="*/ 253 w 776"/>
                  <a:gd name="T35" fmla="*/ 404 h 2368"/>
                  <a:gd name="T36" fmla="*/ 236 w 776"/>
                  <a:gd name="T37" fmla="*/ 428 h 2368"/>
                  <a:gd name="T38" fmla="*/ 270 w 776"/>
                  <a:gd name="T39" fmla="*/ 465 h 2368"/>
                  <a:gd name="T40" fmla="*/ 253 w 776"/>
                  <a:gd name="T41" fmla="*/ 501 h 2368"/>
                  <a:gd name="T42" fmla="*/ 270 w 776"/>
                  <a:gd name="T43" fmla="*/ 550 h 2368"/>
                  <a:gd name="T44" fmla="*/ 253 w 776"/>
                  <a:gd name="T45" fmla="*/ 562 h 2368"/>
                  <a:gd name="T46" fmla="*/ 270 w 776"/>
                  <a:gd name="T47" fmla="*/ 5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6 h 2368"/>
                  <a:gd name="T2" fmla="*/ 51 w 776"/>
                  <a:gd name="T3" fmla="*/ 4 h 2368"/>
                  <a:gd name="T4" fmla="*/ 20 w 776"/>
                  <a:gd name="T5" fmla="*/ 40 h 2368"/>
                  <a:gd name="T6" fmla="*/ 71 w 776"/>
                  <a:gd name="T7" fmla="*/ 40 h 2368"/>
                  <a:gd name="T8" fmla="*/ 41 w 776"/>
                  <a:gd name="T9" fmla="*/ 77 h 2368"/>
                  <a:gd name="T10" fmla="*/ 81 w 776"/>
                  <a:gd name="T11" fmla="*/ 89 h 2368"/>
                  <a:gd name="T12" fmla="*/ 61 w 776"/>
                  <a:gd name="T13" fmla="*/ 113 h 2368"/>
                  <a:gd name="T14" fmla="*/ 101 w 776"/>
                  <a:gd name="T15" fmla="*/ 125 h 2368"/>
                  <a:gd name="T16" fmla="*/ 81 w 776"/>
                  <a:gd name="T17" fmla="*/ 149 h 2368"/>
                  <a:gd name="T18" fmla="*/ 112 w 776"/>
                  <a:gd name="T19" fmla="*/ 161 h 2368"/>
                  <a:gd name="T20" fmla="*/ 101 w 776"/>
                  <a:gd name="T21" fmla="*/ 186 h 2368"/>
                  <a:gd name="T22" fmla="*/ 122 w 776"/>
                  <a:gd name="T23" fmla="*/ 210 h 2368"/>
                  <a:gd name="T24" fmla="*/ 122 w 776"/>
                  <a:gd name="T25" fmla="*/ 234 h 2368"/>
                  <a:gd name="T26" fmla="*/ 142 w 776"/>
                  <a:gd name="T27" fmla="*/ 270 h 2368"/>
                  <a:gd name="T28" fmla="*/ 132 w 776"/>
                  <a:gd name="T29" fmla="*/ 307 h 2368"/>
                  <a:gd name="T30" fmla="*/ 152 w 776"/>
                  <a:gd name="T31" fmla="*/ 331 h 2368"/>
                  <a:gd name="T32" fmla="*/ 142 w 776"/>
                  <a:gd name="T33" fmla="*/ 367 h 2368"/>
                  <a:gd name="T34" fmla="*/ 152 w 776"/>
                  <a:gd name="T35" fmla="*/ 403 h 2368"/>
                  <a:gd name="T36" fmla="*/ 142 w 776"/>
                  <a:gd name="T37" fmla="*/ 428 h 2368"/>
                  <a:gd name="T38" fmla="*/ 162 w 776"/>
                  <a:gd name="T39" fmla="*/ 464 h 2368"/>
                  <a:gd name="T40" fmla="*/ 152 w 776"/>
                  <a:gd name="T41" fmla="*/ 500 h 2368"/>
                  <a:gd name="T42" fmla="*/ 162 w 776"/>
                  <a:gd name="T43" fmla="*/ 549 h 2368"/>
                  <a:gd name="T44" fmla="*/ 152 w 776"/>
                  <a:gd name="T45" fmla="*/ 561 h 2368"/>
                  <a:gd name="T46" fmla="*/ 162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7 h 2368"/>
                  <a:gd name="T2" fmla="*/ 122 w 776"/>
                  <a:gd name="T3" fmla="*/ 4 h 2368"/>
                  <a:gd name="T4" fmla="*/ 49 w 776"/>
                  <a:gd name="T5" fmla="*/ 42 h 2368"/>
                  <a:gd name="T6" fmla="*/ 171 w 776"/>
                  <a:gd name="T7" fmla="*/ 42 h 2368"/>
                  <a:gd name="T8" fmla="*/ 98 w 776"/>
                  <a:gd name="T9" fmla="*/ 81 h 2368"/>
                  <a:gd name="T10" fmla="*/ 195 w 776"/>
                  <a:gd name="T11" fmla="*/ 93 h 2368"/>
                  <a:gd name="T12" fmla="*/ 147 w 776"/>
                  <a:gd name="T13" fmla="*/ 119 h 2368"/>
                  <a:gd name="T14" fmla="*/ 244 w 776"/>
                  <a:gd name="T15" fmla="*/ 132 h 2368"/>
                  <a:gd name="T16" fmla="*/ 195 w 776"/>
                  <a:gd name="T17" fmla="*/ 157 h 2368"/>
                  <a:gd name="T18" fmla="*/ 269 w 776"/>
                  <a:gd name="T19" fmla="*/ 170 h 2368"/>
                  <a:gd name="T20" fmla="*/ 244 w 776"/>
                  <a:gd name="T21" fmla="*/ 195 h 2368"/>
                  <a:gd name="T22" fmla="*/ 293 w 776"/>
                  <a:gd name="T23" fmla="*/ 221 h 2368"/>
                  <a:gd name="T24" fmla="*/ 293 w 776"/>
                  <a:gd name="T25" fmla="*/ 246 h 2368"/>
                  <a:gd name="T26" fmla="*/ 342 w 776"/>
                  <a:gd name="T27" fmla="*/ 284 h 2368"/>
                  <a:gd name="T28" fmla="*/ 318 w 776"/>
                  <a:gd name="T29" fmla="*/ 322 h 2368"/>
                  <a:gd name="T30" fmla="*/ 366 w 776"/>
                  <a:gd name="T31" fmla="*/ 348 h 2368"/>
                  <a:gd name="T32" fmla="*/ 342 w 776"/>
                  <a:gd name="T33" fmla="*/ 386 h 2368"/>
                  <a:gd name="T34" fmla="*/ 366 w 776"/>
                  <a:gd name="T35" fmla="*/ 424 h 2368"/>
                  <a:gd name="T36" fmla="*/ 342 w 776"/>
                  <a:gd name="T37" fmla="*/ 450 h 2368"/>
                  <a:gd name="T38" fmla="*/ 391 w 776"/>
                  <a:gd name="T39" fmla="*/ 488 h 2368"/>
                  <a:gd name="T40" fmla="*/ 366 w 776"/>
                  <a:gd name="T41" fmla="*/ 526 h 2368"/>
                  <a:gd name="T42" fmla="*/ 391 w 776"/>
                  <a:gd name="T43" fmla="*/ 577 h 2368"/>
                  <a:gd name="T44" fmla="*/ 366 w 776"/>
                  <a:gd name="T45" fmla="*/ 590 h 2368"/>
                  <a:gd name="T46" fmla="*/ 391 w 776"/>
                  <a:gd name="T47" fmla="*/ 6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11 h 2368"/>
                  <a:gd name="T2" fmla="*/ 184 w 776"/>
                  <a:gd name="T3" fmla="*/ 3 h 2368"/>
                  <a:gd name="T4" fmla="*/ 74 w 776"/>
                  <a:gd name="T5" fmla="*/ 28 h 2368"/>
                  <a:gd name="T6" fmla="*/ 258 w 776"/>
                  <a:gd name="T7" fmla="*/ 28 h 2368"/>
                  <a:gd name="T8" fmla="*/ 147 w 776"/>
                  <a:gd name="T9" fmla="*/ 54 h 2368"/>
                  <a:gd name="T10" fmla="*/ 294 w 776"/>
                  <a:gd name="T11" fmla="*/ 62 h 2368"/>
                  <a:gd name="T12" fmla="*/ 221 w 776"/>
                  <a:gd name="T13" fmla="*/ 79 h 2368"/>
                  <a:gd name="T14" fmla="*/ 368 w 776"/>
                  <a:gd name="T15" fmla="*/ 88 h 2368"/>
                  <a:gd name="T16" fmla="*/ 294 w 776"/>
                  <a:gd name="T17" fmla="*/ 105 h 2368"/>
                  <a:gd name="T18" fmla="*/ 405 w 776"/>
                  <a:gd name="T19" fmla="*/ 113 h 2368"/>
                  <a:gd name="T20" fmla="*/ 368 w 776"/>
                  <a:gd name="T21" fmla="*/ 130 h 2368"/>
                  <a:gd name="T22" fmla="*/ 442 w 776"/>
                  <a:gd name="T23" fmla="*/ 147 h 2368"/>
                  <a:gd name="T24" fmla="*/ 442 w 776"/>
                  <a:gd name="T25" fmla="*/ 164 h 2368"/>
                  <a:gd name="T26" fmla="*/ 515 w 776"/>
                  <a:gd name="T27" fmla="*/ 190 h 2368"/>
                  <a:gd name="T28" fmla="*/ 478 w 776"/>
                  <a:gd name="T29" fmla="*/ 215 h 2368"/>
                  <a:gd name="T30" fmla="*/ 552 w 776"/>
                  <a:gd name="T31" fmla="*/ 232 h 2368"/>
                  <a:gd name="T32" fmla="*/ 515 w 776"/>
                  <a:gd name="T33" fmla="*/ 258 h 2368"/>
                  <a:gd name="T34" fmla="*/ 552 w 776"/>
                  <a:gd name="T35" fmla="*/ 283 h 2368"/>
                  <a:gd name="T36" fmla="*/ 515 w 776"/>
                  <a:gd name="T37" fmla="*/ 300 h 2368"/>
                  <a:gd name="T38" fmla="*/ 589 w 776"/>
                  <a:gd name="T39" fmla="*/ 326 h 2368"/>
                  <a:gd name="T40" fmla="*/ 552 w 776"/>
                  <a:gd name="T41" fmla="*/ 351 h 2368"/>
                  <a:gd name="T42" fmla="*/ 589 w 776"/>
                  <a:gd name="T43" fmla="*/ 385 h 2368"/>
                  <a:gd name="T44" fmla="*/ 552 w 776"/>
                  <a:gd name="T45" fmla="*/ 394 h 2368"/>
                  <a:gd name="T46" fmla="*/ 589 w 776"/>
                  <a:gd name="T47" fmla="*/ 41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15 h 2368"/>
                  <a:gd name="T2" fmla="*/ 80 w 776"/>
                  <a:gd name="T3" fmla="*/ 4 h 2368"/>
                  <a:gd name="T4" fmla="*/ 32 w 776"/>
                  <a:gd name="T5" fmla="*/ 38 h 2368"/>
                  <a:gd name="T6" fmla="*/ 113 w 776"/>
                  <a:gd name="T7" fmla="*/ 38 h 2368"/>
                  <a:gd name="T8" fmla="*/ 64 w 776"/>
                  <a:gd name="T9" fmla="*/ 72 h 2368"/>
                  <a:gd name="T10" fmla="*/ 129 w 776"/>
                  <a:gd name="T11" fmla="*/ 84 h 2368"/>
                  <a:gd name="T12" fmla="*/ 96 w 776"/>
                  <a:gd name="T13" fmla="*/ 106 h 2368"/>
                  <a:gd name="T14" fmla="*/ 161 w 776"/>
                  <a:gd name="T15" fmla="*/ 118 h 2368"/>
                  <a:gd name="T16" fmla="*/ 129 w 776"/>
                  <a:gd name="T17" fmla="*/ 141 h 2368"/>
                  <a:gd name="T18" fmla="*/ 177 w 776"/>
                  <a:gd name="T19" fmla="*/ 152 h 2368"/>
                  <a:gd name="T20" fmla="*/ 161 w 776"/>
                  <a:gd name="T21" fmla="*/ 175 h 2368"/>
                  <a:gd name="T22" fmla="*/ 193 w 776"/>
                  <a:gd name="T23" fmla="*/ 197 h 2368"/>
                  <a:gd name="T24" fmla="*/ 193 w 776"/>
                  <a:gd name="T25" fmla="*/ 220 h 2368"/>
                  <a:gd name="T26" fmla="*/ 225 w 776"/>
                  <a:gd name="T27" fmla="*/ 254 h 2368"/>
                  <a:gd name="T28" fmla="*/ 209 w 776"/>
                  <a:gd name="T29" fmla="*/ 289 h 2368"/>
                  <a:gd name="T30" fmla="*/ 241 w 776"/>
                  <a:gd name="T31" fmla="*/ 311 h 2368"/>
                  <a:gd name="T32" fmla="*/ 225 w 776"/>
                  <a:gd name="T33" fmla="*/ 346 h 2368"/>
                  <a:gd name="T34" fmla="*/ 241 w 776"/>
                  <a:gd name="T35" fmla="*/ 380 h 2368"/>
                  <a:gd name="T36" fmla="*/ 225 w 776"/>
                  <a:gd name="T37" fmla="*/ 403 h 2368"/>
                  <a:gd name="T38" fmla="*/ 257 w 776"/>
                  <a:gd name="T39" fmla="*/ 437 h 2368"/>
                  <a:gd name="T40" fmla="*/ 241 w 776"/>
                  <a:gd name="T41" fmla="*/ 471 h 2368"/>
                  <a:gd name="T42" fmla="*/ 257 w 776"/>
                  <a:gd name="T43" fmla="*/ 516 h 2368"/>
                  <a:gd name="T44" fmla="*/ 241 w 776"/>
                  <a:gd name="T45" fmla="*/ 528 h 2368"/>
                  <a:gd name="T46" fmla="*/ 257 w 776"/>
                  <a:gd name="T47" fmla="*/ 56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6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2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5 w 776"/>
                  <a:gd name="T13" fmla="*/ 62 h 2368"/>
                  <a:gd name="T14" fmla="*/ 108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8 w 776"/>
                  <a:gd name="T21" fmla="*/ 102 h 2368"/>
                  <a:gd name="T22" fmla="*/ 129 w 776"/>
                  <a:gd name="T23" fmla="*/ 116 h 2368"/>
                  <a:gd name="T24" fmla="*/ 129 w 776"/>
                  <a:gd name="T25" fmla="*/ 129 h 2368"/>
                  <a:gd name="T26" fmla="*/ 151 w 776"/>
                  <a:gd name="T27" fmla="*/ 149 h 2368"/>
                  <a:gd name="T28" fmla="*/ 140 w 776"/>
                  <a:gd name="T29" fmla="*/ 169 h 2368"/>
                  <a:gd name="T30" fmla="*/ 161 w 776"/>
                  <a:gd name="T31" fmla="*/ 182 h 2368"/>
                  <a:gd name="T32" fmla="*/ 151 w 776"/>
                  <a:gd name="T33" fmla="*/ 202 h 2368"/>
                  <a:gd name="T34" fmla="*/ 161 w 776"/>
                  <a:gd name="T35" fmla="*/ 222 h 2368"/>
                  <a:gd name="T36" fmla="*/ 151 w 776"/>
                  <a:gd name="T37" fmla="*/ 236 h 2368"/>
                  <a:gd name="T38" fmla="*/ 172 w 776"/>
                  <a:gd name="T39" fmla="*/ 256 h 2368"/>
                  <a:gd name="T40" fmla="*/ 161 w 776"/>
                  <a:gd name="T41" fmla="*/ 276 h 2368"/>
                  <a:gd name="T42" fmla="*/ 172 w 776"/>
                  <a:gd name="T43" fmla="*/ 302 h 2368"/>
                  <a:gd name="T44" fmla="*/ 161 w 776"/>
                  <a:gd name="T45" fmla="*/ 309 h 2368"/>
                  <a:gd name="T46" fmla="*/ 172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1 w 776"/>
                  <a:gd name="T5" fmla="*/ 22 h 2368"/>
                  <a:gd name="T6" fmla="*/ 75 w 776"/>
                  <a:gd name="T7" fmla="*/ 22 h 2368"/>
                  <a:gd name="T8" fmla="*/ 43 w 776"/>
                  <a:gd name="T9" fmla="*/ 42 h 2368"/>
                  <a:gd name="T10" fmla="*/ 86 w 776"/>
                  <a:gd name="T11" fmla="*/ 49 h 2368"/>
                  <a:gd name="T12" fmla="*/ 64 w 776"/>
                  <a:gd name="T13" fmla="*/ 62 h 2368"/>
                  <a:gd name="T14" fmla="*/ 107 w 776"/>
                  <a:gd name="T15" fmla="*/ 69 h 2368"/>
                  <a:gd name="T16" fmla="*/ 86 w 776"/>
                  <a:gd name="T17" fmla="*/ 82 h 2368"/>
                  <a:gd name="T18" fmla="*/ 118 w 776"/>
                  <a:gd name="T19" fmla="*/ 89 h 2368"/>
                  <a:gd name="T20" fmla="*/ 107 w 776"/>
                  <a:gd name="T21" fmla="*/ 102 h 2368"/>
                  <a:gd name="T22" fmla="*/ 128 w 776"/>
                  <a:gd name="T23" fmla="*/ 116 h 2368"/>
                  <a:gd name="T24" fmla="*/ 128 w 776"/>
                  <a:gd name="T25" fmla="*/ 129 h 2368"/>
                  <a:gd name="T26" fmla="*/ 150 w 776"/>
                  <a:gd name="T27" fmla="*/ 149 h 2368"/>
                  <a:gd name="T28" fmla="*/ 139 w 776"/>
                  <a:gd name="T29" fmla="*/ 169 h 2368"/>
                  <a:gd name="T30" fmla="*/ 161 w 776"/>
                  <a:gd name="T31" fmla="*/ 182 h 2368"/>
                  <a:gd name="T32" fmla="*/ 150 w 776"/>
                  <a:gd name="T33" fmla="*/ 202 h 2368"/>
                  <a:gd name="T34" fmla="*/ 161 w 776"/>
                  <a:gd name="T35" fmla="*/ 222 h 2368"/>
                  <a:gd name="T36" fmla="*/ 150 w 776"/>
                  <a:gd name="T37" fmla="*/ 236 h 2368"/>
                  <a:gd name="T38" fmla="*/ 171 w 776"/>
                  <a:gd name="T39" fmla="*/ 256 h 2368"/>
                  <a:gd name="T40" fmla="*/ 161 w 776"/>
                  <a:gd name="T41" fmla="*/ 276 h 2368"/>
                  <a:gd name="T42" fmla="*/ 171 w 776"/>
                  <a:gd name="T43" fmla="*/ 302 h 2368"/>
                  <a:gd name="T44" fmla="*/ 161 w 776"/>
                  <a:gd name="T45" fmla="*/ 309 h 2368"/>
                  <a:gd name="T46" fmla="*/ 171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042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42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42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Black" pitchFamily="34" charset="0"/>
              </a:defRPr>
            </a:lvl1pPr>
          </a:lstStyle>
          <a:p>
            <a:fld id="{8DA01222-A41F-4E9F-A4A8-B8C7A03D50C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546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2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07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09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12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14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16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20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22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26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29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31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5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5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5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6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5466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grpSp>
          <p:nvGrpSpPr>
            <p:cNvPr id="4140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546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546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546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46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466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862139E-F470-4919-9F00-2466CAFEDA5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7B66-94F2-47EF-B73C-64F81574DB10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IN" dirty="0"/>
              <a:t>METALLIC POISONS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95507E-F711-48D1-956E-E348119D4CA2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457200" y="3886200"/>
            <a:ext cx="8229600" cy="1752600"/>
          </a:xfrm>
        </p:spPr>
        <p:txBody>
          <a:bodyPr/>
          <a:lstStyle/>
          <a:p>
            <a:pPr algn="ctr"/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SALINI CHANDRAN</a:t>
            </a:r>
            <a:endParaRPr lang="en-IN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Dept.of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Forensic Medicine &amp; Toxicology</a:t>
            </a:r>
            <a:endParaRPr lang="en-IN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3474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u="sng">
                <a:solidFill>
                  <a:schemeClr val="accent1"/>
                </a:solidFill>
              </a:rPr>
              <a:t>TREATMENT</a:t>
            </a:r>
            <a:r>
              <a:rPr 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lvl="3" eaLnBrk="1" hangingPunct="1">
              <a:buFont typeface="Wingdings" pitchFamily="2" charset="2"/>
              <a:buChar char="v"/>
              <a:defRPr/>
            </a:pPr>
            <a:r>
              <a:rPr lang="en-US" b="1">
                <a:solidFill>
                  <a:srgbClr val="66FF33"/>
                </a:solidFill>
              </a:rPr>
              <a:t>Emetics</a:t>
            </a:r>
          </a:p>
          <a:p>
            <a:pPr lvl="3" eaLnBrk="1" hangingPunct="1">
              <a:buFont typeface="Wingdings" pitchFamily="2" charset="2"/>
              <a:buChar char="v"/>
              <a:defRPr/>
            </a:pPr>
            <a:r>
              <a:rPr lang="en-US" b="1">
                <a:solidFill>
                  <a:srgbClr val="66FF33"/>
                </a:solidFill>
              </a:rPr>
              <a:t>Gastric lavage with large amounts of water and milk.</a:t>
            </a:r>
          </a:p>
          <a:p>
            <a:pPr lvl="3" eaLnBrk="1" hangingPunct="1">
              <a:buFont typeface="Wingdings" pitchFamily="2" charset="2"/>
              <a:buChar char="v"/>
              <a:defRPr/>
            </a:pPr>
            <a:r>
              <a:rPr lang="en-US" b="1">
                <a:solidFill>
                  <a:srgbClr val="66FF33"/>
                </a:solidFill>
              </a:rPr>
              <a:t>Stomach wash at intervals.</a:t>
            </a:r>
          </a:p>
          <a:p>
            <a:pPr lvl="3" eaLnBrk="1" hangingPunct="1">
              <a:buFont typeface="Wingdings" pitchFamily="2" charset="2"/>
              <a:buChar char="v"/>
              <a:defRPr/>
            </a:pPr>
            <a:r>
              <a:rPr lang="en-US" b="1">
                <a:solidFill>
                  <a:srgbClr val="66FF33"/>
                </a:solidFill>
              </a:rPr>
              <a:t>Demulsents </a:t>
            </a:r>
          </a:p>
          <a:p>
            <a:pPr lvl="3" eaLnBrk="1" hangingPunct="1">
              <a:buFont typeface="Wingdings" pitchFamily="2" charset="2"/>
              <a:buChar char="v"/>
              <a:defRPr/>
            </a:pPr>
            <a:r>
              <a:rPr lang="en-US" b="1">
                <a:solidFill>
                  <a:srgbClr val="66FF33"/>
                </a:solidFill>
              </a:rPr>
              <a:t>BAL 400 to 800 gm on first day. 200-400 mg on 2nd day in divided doses.</a:t>
            </a:r>
          </a:p>
          <a:p>
            <a:pPr lvl="3" eaLnBrk="1" hangingPunct="1">
              <a:buFont typeface="Wingdings" pitchFamily="2" charset="2"/>
              <a:buChar char="v"/>
              <a:defRPr/>
            </a:pPr>
            <a:r>
              <a:rPr lang="en-US" b="1">
                <a:solidFill>
                  <a:srgbClr val="66FF33"/>
                </a:solidFill>
              </a:rPr>
              <a:t>EDTA is superior to BAL</a:t>
            </a:r>
          </a:p>
          <a:p>
            <a:pPr lvl="3" eaLnBrk="1" hangingPunct="1">
              <a:buFont typeface="Wingdings" pitchFamily="2" charset="2"/>
              <a:buChar char="v"/>
              <a:defRPr/>
            </a:pPr>
            <a:r>
              <a:rPr lang="en-US" b="1">
                <a:solidFill>
                  <a:srgbClr val="66FF33"/>
                </a:solidFill>
              </a:rPr>
              <a:t>DMSA (Succimer) 10 mg/kg orally.</a:t>
            </a:r>
          </a:p>
          <a:p>
            <a:pPr lvl="3" eaLnBrk="1" hangingPunct="1">
              <a:buFont typeface="Wingdings" pitchFamily="2" charset="2"/>
              <a:buChar char="v"/>
              <a:defRPr/>
            </a:pPr>
            <a:r>
              <a:rPr lang="en-US" b="1">
                <a:solidFill>
                  <a:srgbClr val="66FF33"/>
                </a:solidFill>
              </a:rPr>
              <a:t>Penicillamine 100 mg/kg-4 divided doses for 5 days.</a:t>
            </a:r>
          </a:p>
          <a:p>
            <a:pPr lvl="3" eaLnBrk="1" hangingPunct="1">
              <a:buFont typeface="Wingdings" pitchFamily="2" charset="2"/>
              <a:buChar char="v"/>
              <a:defRPr/>
            </a:pPr>
            <a:r>
              <a:rPr lang="en-US" b="1">
                <a:solidFill>
                  <a:srgbClr val="66FF33"/>
                </a:solidFill>
              </a:rPr>
              <a:t>Glucose saline with NaHCO3</a:t>
            </a:r>
          </a:p>
          <a:p>
            <a:pPr lvl="3" eaLnBrk="1" hangingPunct="1">
              <a:buFont typeface="Wingdings" pitchFamily="2" charset="2"/>
              <a:buChar char="v"/>
              <a:defRPr/>
            </a:pPr>
            <a:r>
              <a:rPr lang="en-US" b="1">
                <a:solidFill>
                  <a:srgbClr val="66FF33"/>
                </a:solidFill>
              </a:rPr>
              <a:t>Haemodialysis or exchange transfusion if necessary.</a:t>
            </a:r>
          </a:p>
          <a:p>
            <a:pPr lvl="3" eaLnBrk="1" hangingPunct="1">
              <a:buFont typeface="Wingdings" pitchFamily="2" charset="2"/>
              <a:buNone/>
              <a:defRPr/>
            </a:pPr>
            <a:endParaRPr lang="en-US" b="1">
              <a:solidFill>
                <a:srgbClr val="66FF33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/>
              <a:t>     </a:t>
            </a:r>
            <a:r>
              <a:rPr lang="en-US" sz="2400" b="1" u="sng"/>
              <a:t>Chelation therapy is ineffective in arsine poisoning.</a:t>
            </a:r>
            <a:r>
              <a:rPr lang="en-US" sz="2000" b="1" u="sng"/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u="sng">
                <a:solidFill>
                  <a:srgbClr val="66CCFF"/>
                </a:solidFill>
              </a:rPr>
              <a:t>P.M. APPEARANCES</a:t>
            </a:r>
            <a:r>
              <a:rPr lang="en-US"/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FF00"/>
                </a:solidFill>
              </a:rPr>
              <a:t>External</a:t>
            </a:r>
            <a:endParaRPr lang="en-US" sz="280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solidFill>
                  <a:srgbClr val="9900CC"/>
                </a:solidFill>
              </a:rPr>
              <a:t>Eyeballs sunken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solidFill>
                  <a:srgbClr val="9900CC"/>
                </a:solidFill>
              </a:rPr>
              <a:t>Skin- cyanosed</a:t>
            </a:r>
            <a:endParaRPr lang="en-US" sz="2800" b="1">
              <a:solidFill>
                <a:srgbClr val="9900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FF00"/>
                </a:solidFill>
              </a:rPr>
              <a:t>Internal</a:t>
            </a:r>
            <a:endParaRPr lang="en-US" sz="280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solidFill>
                  <a:srgbClr val="9900CC"/>
                </a:solidFill>
              </a:rPr>
              <a:t>Mouth, pharynx, oesophagus sometimes ulcerated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solidFill>
                  <a:srgbClr val="9900CC"/>
                </a:solidFill>
              </a:rPr>
              <a:t>Stomach mucosa- swollen, oedematous and red either generally or in patches- esp: pyloric region.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solidFill>
                  <a:srgbClr val="9900CC"/>
                </a:solidFill>
              </a:rPr>
              <a:t>Groups of petechiae on mucosa sometimes hge:s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solidFill>
                  <a:srgbClr val="9900CC"/>
                </a:solidFill>
              </a:rPr>
              <a:t>Acute erosions or large ulcerations in pyloric end.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solidFill>
                  <a:srgbClr val="9900CC"/>
                </a:solidFill>
              </a:rPr>
              <a:t>Sticky mucous with arsenic particles.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u="sng">
                <a:solidFill>
                  <a:srgbClr val="FFFF00"/>
                </a:solidFill>
              </a:rPr>
              <a:t>Intestines</a:t>
            </a:r>
            <a:r>
              <a:rPr lang="en-US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rgbClr val="FF3300"/>
                </a:solidFill>
              </a:rPr>
              <a:t>Flaccid </a:t>
            </a:r>
          </a:p>
          <a:p>
            <a:pPr lvl="1" eaLnBrk="1" hangingPunct="1"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2400" b="1">
              <a:solidFill>
                <a:srgbClr val="FF3300"/>
              </a:solidFill>
            </a:endParaRPr>
          </a:p>
          <a:p>
            <a:pPr lvl="1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rgbClr val="FF3300"/>
                </a:solidFill>
              </a:rPr>
              <a:t>Large flakes of mucous and very little feacal matter</a:t>
            </a:r>
          </a:p>
          <a:p>
            <a:pPr lvl="1" eaLnBrk="1" hangingPunct="1"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2400" b="1">
              <a:solidFill>
                <a:srgbClr val="FF3300"/>
              </a:solidFill>
            </a:endParaRPr>
          </a:p>
          <a:p>
            <a:pPr lvl="1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rgbClr val="FF3300"/>
                </a:solidFill>
              </a:rPr>
              <a:t>Mucosa pale violet </a:t>
            </a:r>
          </a:p>
          <a:p>
            <a:pPr lvl="1" eaLnBrk="1" hangingPunct="1"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2400" b="1">
              <a:solidFill>
                <a:srgbClr val="FF3300"/>
              </a:solidFill>
            </a:endParaRPr>
          </a:p>
          <a:p>
            <a:pPr lvl="1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rgbClr val="FF3300"/>
                </a:solidFill>
              </a:rPr>
              <a:t>Shows signs of inflammation</a:t>
            </a:r>
          </a:p>
          <a:p>
            <a:pPr lvl="1" eaLnBrk="1" hangingPunct="1"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sz="2400" b="1">
              <a:solidFill>
                <a:srgbClr val="FF3300"/>
              </a:solidFill>
            </a:endParaRPr>
          </a:p>
          <a:p>
            <a:pPr lvl="1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rgbClr val="FF3300"/>
                </a:solidFill>
              </a:rPr>
              <a:t>Submucous hges along the whole length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>
                <a:solidFill>
                  <a:srgbClr val="FFFF00"/>
                </a:solidFill>
              </a:rPr>
              <a:t> </a:t>
            </a:r>
            <a:r>
              <a:rPr lang="en-US" b="1" u="sng">
                <a:solidFill>
                  <a:srgbClr val="FFFF00"/>
                </a:solidFill>
              </a:rPr>
              <a:t>Caecum and rectum</a:t>
            </a:r>
            <a:endParaRPr lang="en-US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33CC33"/>
                </a:solidFill>
              </a:rPr>
              <a:t>Slight inflammation</a:t>
            </a:r>
            <a:endParaRPr lang="en-US" b="1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>
                <a:solidFill>
                  <a:srgbClr val="FFFF00"/>
                </a:solidFill>
              </a:rPr>
              <a:t>Lungs</a:t>
            </a:r>
            <a:endParaRPr lang="en-US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33CC33"/>
                </a:solidFill>
              </a:rPr>
              <a:t>Congested and oedematous</a:t>
            </a:r>
            <a:endParaRPr lang="en-US" b="1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>
                <a:solidFill>
                  <a:srgbClr val="FFFF00"/>
                </a:solidFill>
              </a:rPr>
              <a:t>Liver and Kidneys</a:t>
            </a:r>
            <a:endParaRPr lang="en-US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33CC33"/>
                </a:solidFill>
              </a:rPr>
              <a:t>Degenerative changes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33CC33"/>
                </a:solidFill>
              </a:rPr>
              <a:t>In a decomposed body-stomach discoloured yellow by formation of arsenic sulphide</a:t>
            </a:r>
            <a:endParaRPr lang="en-US" b="1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>
                <a:solidFill>
                  <a:srgbClr val="FFFF00"/>
                </a:solidFill>
              </a:rPr>
              <a:t>Brain</a:t>
            </a:r>
            <a:endParaRPr lang="en-US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33CC33"/>
                </a:solidFill>
              </a:rPr>
              <a:t>Oedema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33CC33"/>
                </a:solidFill>
              </a:rPr>
              <a:t>Arsenic values in blood-excess of 1 mgm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98" decel="100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98" decel="1000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98" decel="1000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>
                <a:solidFill>
                  <a:srgbClr val="0000FF"/>
                </a:solidFill>
              </a:rPr>
              <a:t>CHRONIC POISNONING</a:t>
            </a:r>
            <a:r>
              <a:rPr lang="en-US"/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rgbClr val="FFFF66"/>
                </a:solidFill>
              </a:rPr>
              <a:t>Accidental ingestion by those who work with the metal.</a:t>
            </a:r>
            <a:endParaRPr lang="en-US" sz="2400" b="1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u="sng">
                <a:solidFill>
                  <a:srgbClr val="FFFF66"/>
                </a:solidFill>
              </a:rPr>
              <a:t>Signs and symptoms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FF9900"/>
                </a:solidFill>
              </a:rPr>
              <a:t>CNS:</a:t>
            </a:r>
            <a:r>
              <a:rPr lang="en-US" sz="2400">
                <a:solidFill>
                  <a:srgbClr val="FFFF66"/>
                </a:solidFill>
              </a:rPr>
              <a:t> Poly neuritis, anaesthesias, parasthesia encephalopathy.</a:t>
            </a:r>
            <a:endParaRPr lang="en-US" sz="2400" b="1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FF9900"/>
                </a:solidFill>
              </a:rPr>
              <a:t>Skin:</a:t>
            </a:r>
            <a:r>
              <a:rPr lang="en-US" sz="2400">
                <a:solidFill>
                  <a:srgbClr val="FFFF66"/>
                </a:solidFill>
              </a:rPr>
              <a:t> Pigmentation (Rain drop type) on skin flexures, temples, eyelids and neck.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rgbClr val="FFFF66"/>
                </a:solidFill>
              </a:rPr>
              <a:t>Hyperkeratosis of palms and soles</a:t>
            </a:r>
            <a:endParaRPr lang="en-US" sz="2400" u="sng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u="sng">
                <a:solidFill>
                  <a:srgbClr val="FFFF66"/>
                </a:solidFill>
              </a:rPr>
              <a:t>Aldrich-Mees</a:t>
            </a:r>
            <a:r>
              <a:rPr lang="en-US" sz="2400">
                <a:solidFill>
                  <a:srgbClr val="FFFF66"/>
                </a:solidFill>
              </a:rPr>
              <a:t> lines with thickening of nails.</a:t>
            </a:r>
            <a:endParaRPr lang="en-US" sz="2400" b="1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FF9900"/>
                </a:solidFill>
              </a:rPr>
              <a:t>Eyes:</a:t>
            </a:r>
            <a:r>
              <a:rPr lang="en-US" sz="2400">
                <a:solidFill>
                  <a:srgbClr val="FFFF66"/>
                </a:solidFill>
              </a:rPr>
              <a:t>  Congestion, lachrymation, photophobia.</a:t>
            </a:r>
            <a:endParaRPr lang="en-US" sz="2400" b="1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FF9900"/>
                </a:solidFill>
              </a:rPr>
              <a:t>GIT:</a:t>
            </a:r>
            <a:r>
              <a:rPr lang="en-US" sz="2400">
                <a:solidFill>
                  <a:srgbClr val="FFFF66"/>
                </a:solidFill>
              </a:rPr>
              <a:t> Cirrhosis of the liver, nausea, vomiting, abdominal cramps, diarrhoea, salivation.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b="1">
              <a:solidFill>
                <a:srgbClr val="FF3399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b="1"/>
          </a:p>
          <a:p>
            <a:pPr eaLnBrk="1" hangingPunct="1">
              <a:lnSpc>
                <a:spcPct val="90000"/>
              </a:lnSpc>
              <a:defRPr/>
            </a:pPr>
            <a:endParaRPr lang="en-US" sz="2400" b="1"/>
          </a:p>
          <a:p>
            <a:pPr eaLnBrk="1" hangingPunct="1">
              <a:lnSpc>
                <a:spcPct val="90000"/>
              </a:lnSpc>
              <a:defRPr/>
            </a:pPr>
            <a:endParaRPr lang="en-US" sz="2400" b="1"/>
          </a:p>
          <a:p>
            <a:pPr eaLnBrk="1" hangingPunct="1">
              <a:lnSpc>
                <a:spcPct val="90000"/>
              </a:lnSpc>
              <a:defRPr/>
            </a:pPr>
            <a:endParaRPr lang="en-US" sz="2400" b="1"/>
          </a:p>
          <a:p>
            <a:pPr eaLnBrk="1" hangingPunct="1">
              <a:lnSpc>
                <a:spcPct val="90000"/>
              </a:lnSpc>
              <a:defRPr/>
            </a:pPr>
            <a:endParaRPr lang="en-US" sz="2400" b="1"/>
          </a:p>
          <a:p>
            <a:pPr eaLnBrk="1" hangingPunct="1">
              <a:lnSpc>
                <a:spcPct val="90000"/>
              </a:lnSpc>
              <a:defRPr/>
            </a:pPr>
            <a:endParaRPr lang="en-US" sz="2400" b="1"/>
          </a:p>
          <a:p>
            <a:pPr eaLnBrk="1" hangingPunct="1">
              <a:lnSpc>
                <a:spcPct val="90000"/>
              </a:lnSpc>
              <a:defRPr/>
            </a:pPr>
            <a:endParaRPr lang="en-US" sz="2400" b="1"/>
          </a:p>
          <a:p>
            <a:pPr eaLnBrk="1" hangingPunct="1">
              <a:lnSpc>
                <a:spcPct val="90000"/>
              </a:lnSpc>
              <a:defRPr/>
            </a:pPr>
            <a:endParaRPr lang="en-US" sz="2400" b="1"/>
          </a:p>
          <a:p>
            <a:pPr eaLnBrk="1" hangingPunct="1">
              <a:lnSpc>
                <a:spcPct val="90000"/>
              </a:lnSpc>
              <a:defRPr/>
            </a:pPr>
            <a:endParaRPr lang="en-US" sz="2400" b="1"/>
          </a:p>
          <a:p>
            <a:pPr eaLnBrk="1" hangingPunct="1">
              <a:lnSpc>
                <a:spcPct val="90000"/>
              </a:lnSpc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FFF00"/>
                </a:solidFill>
              </a:rPr>
              <a:t>Hepatic:</a:t>
            </a:r>
            <a:r>
              <a:rPr lang="en-US">
                <a:solidFill>
                  <a:srgbClr val="FF3399"/>
                </a:solidFill>
              </a:rPr>
              <a:t> </a:t>
            </a:r>
            <a:r>
              <a:rPr lang="en-US">
                <a:solidFill>
                  <a:srgbClr val="FF99FF"/>
                </a:solidFill>
              </a:rPr>
              <a:t>Hepatomegaly, jaundice</a:t>
            </a:r>
            <a:endParaRPr lang="en-US" b="1">
              <a:solidFill>
                <a:srgbClr val="FF99FF"/>
              </a:solidFill>
            </a:endParaRPr>
          </a:p>
          <a:p>
            <a:pPr eaLnBrk="1" hangingPunct="1">
              <a:defRPr/>
            </a:pPr>
            <a:r>
              <a:rPr lang="en-US" b="1">
                <a:solidFill>
                  <a:srgbClr val="FFFF00"/>
                </a:solidFill>
              </a:rPr>
              <a:t>Haematologic:</a:t>
            </a:r>
            <a:r>
              <a:rPr lang="en-US">
                <a:solidFill>
                  <a:srgbClr val="FF3399"/>
                </a:solidFill>
              </a:rPr>
              <a:t> </a:t>
            </a:r>
            <a:r>
              <a:rPr lang="en-US">
                <a:solidFill>
                  <a:srgbClr val="FF99FF"/>
                </a:solidFill>
              </a:rPr>
              <a:t>Bone marrow suppression, anaemia, thrombocytopoenia, leukaemia</a:t>
            </a:r>
            <a:r>
              <a:rPr lang="en-US">
                <a:solidFill>
                  <a:srgbClr val="FF3399"/>
                </a:solidFill>
              </a:rPr>
              <a:t>.</a:t>
            </a:r>
            <a:endParaRPr lang="en-US" b="1">
              <a:solidFill>
                <a:srgbClr val="FF3399"/>
              </a:solidFill>
            </a:endParaRPr>
          </a:p>
          <a:p>
            <a:pPr eaLnBrk="1" hangingPunct="1">
              <a:defRPr/>
            </a:pPr>
            <a:r>
              <a:rPr lang="en-US" b="1">
                <a:solidFill>
                  <a:srgbClr val="FFFF00"/>
                </a:solidFill>
              </a:rPr>
              <a:t>General:</a:t>
            </a:r>
            <a:r>
              <a:rPr lang="en-US">
                <a:solidFill>
                  <a:srgbClr val="FF3399"/>
                </a:solidFill>
              </a:rPr>
              <a:t> </a:t>
            </a:r>
            <a:r>
              <a:rPr lang="en-US">
                <a:solidFill>
                  <a:srgbClr val="FF99FF"/>
                </a:solidFill>
              </a:rPr>
              <a:t>Anaemia and weight loss.</a:t>
            </a:r>
            <a:endParaRPr lang="en-US" b="1">
              <a:solidFill>
                <a:srgbClr val="FF99FF"/>
              </a:solidFill>
            </a:endParaRPr>
          </a:p>
          <a:p>
            <a:pPr eaLnBrk="1" hangingPunct="1">
              <a:defRPr/>
            </a:pPr>
            <a:r>
              <a:rPr lang="en-US" b="1">
                <a:solidFill>
                  <a:srgbClr val="FFFF00"/>
                </a:solidFill>
              </a:rPr>
              <a:t>CVS and Kidneys:</a:t>
            </a:r>
            <a:r>
              <a:rPr lang="en-US">
                <a:solidFill>
                  <a:srgbClr val="FF3399"/>
                </a:solidFill>
              </a:rPr>
              <a:t> </a:t>
            </a:r>
            <a:r>
              <a:rPr lang="en-US">
                <a:solidFill>
                  <a:srgbClr val="FF99FF"/>
                </a:solidFill>
              </a:rPr>
              <a:t>Chronic nephritis, cardiac failure, dependent oedema.</a:t>
            </a:r>
            <a:endParaRPr lang="en-US" b="1">
              <a:solidFill>
                <a:srgbClr val="FF99FF"/>
              </a:solidFill>
            </a:endParaRPr>
          </a:p>
          <a:p>
            <a:pPr eaLnBrk="1" hangingPunct="1">
              <a:defRPr/>
            </a:pPr>
            <a:r>
              <a:rPr lang="en-US" b="1">
                <a:solidFill>
                  <a:srgbClr val="FFFF00"/>
                </a:solidFill>
              </a:rPr>
              <a:t>R.S:</a:t>
            </a:r>
            <a:r>
              <a:rPr lang="en-US">
                <a:solidFill>
                  <a:srgbClr val="FF3399"/>
                </a:solidFill>
              </a:rPr>
              <a:t> </a:t>
            </a:r>
            <a:r>
              <a:rPr lang="en-US">
                <a:solidFill>
                  <a:srgbClr val="FF99FF"/>
                </a:solidFill>
              </a:rPr>
              <a:t>cough, haemoptysis , dyspnoea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u="sng">
                <a:solidFill>
                  <a:srgbClr val="FFFF00"/>
                </a:solidFill>
              </a:rPr>
              <a:t>POST MORTEM APPEARANCE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defRPr/>
            </a:pPr>
            <a:r>
              <a:rPr lang="en-US" b="1">
                <a:solidFill>
                  <a:srgbClr val="33CC33"/>
                </a:solidFill>
              </a:rPr>
              <a:t>Small intestine-</a:t>
            </a:r>
            <a:r>
              <a:rPr lang="en-US" b="1">
                <a:solidFill>
                  <a:srgbClr val="A50021"/>
                </a:solidFill>
              </a:rPr>
              <a:t>dilated, reddened, with thickened mucosa</a:t>
            </a:r>
          </a:p>
          <a:p>
            <a:pPr lvl="2" eaLnBrk="1" hangingPunct="1">
              <a:defRPr/>
            </a:pPr>
            <a:r>
              <a:rPr lang="en-US" b="1">
                <a:solidFill>
                  <a:srgbClr val="33CC33"/>
                </a:solidFill>
              </a:rPr>
              <a:t>Stomach</a:t>
            </a:r>
            <a:r>
              <a:rPr lang="en-US" b="1">
                <a:solidFill>
                  <a:srgbClr val="A50021"/>
                </a:solidFill>
              </a:rPr>
              <a:t>-chronic gastritis</a:t>
            </a:r>
          </a:p>
          <a:p>
            <a:pPr lvl="2" eaLnBrk="1" hangingPunct="1">
              <a:defRPr/>
            </a:pPr>
            <a:r>
              <a:rPr lang="en-US" b="1">
                <a:solidFill>
                  <a:srgbClr val="33CC33"/>
                </a:solidFill>
              </a:rPr>
              <a:t>Liver </a:t>
            </a:r>
            <a:r>
              <a:rPr lang="en-US" b="1">
                <a:solidFill>
                  <a:srgbClr val="A50021"/>
                </a:solidFill>
              </a:rPr>
              <a:t>may be fatty</a:t>
            </a:r>
          </a:p>
          <a:p>
            <a:pPr lvl="2" eaLnBrk="1" hangingPunct="1">
              <a:defRPr/>
            </a:pPr>
            <a:r>
              <a:rPr lang="en-US" b="1">
                <a:solidFill>
                  <a:srgbClr val="A50021"/>
                </a:solidFill>
              </a:rPr>
              <a:t>Jaundice</a:t>
            </a:r>
          </a:p>
          <a:p>
            <a:pPr lvl="2" eaLnBrk="1" hangingPunct="1">
              <a:defRPr/>
            </a:pPr>
            <a:r>
              <a:rPr lang="en-US" b="1">
                <a:solidFill>
                  <a:srgbClr val="33CC33"/>
                </a:solidFill>
              </a:rPr>
              <a:t>Kidneys</a:t>
            </a:r>
            <a:r>
              <a:rPr lang="en-US" b="1">
                <a:solidFill>
                  <a:srgbClr val="A50021"/>
                </a:solidFill>
              </a:rPr>
              <a:t> show tubular necrosis</a:t>
            </a:r>
            <a:endParaRPr lang="en-US" b="1" u="sng">
              <a:solidFill>
                <a:srgbClr val="A50021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>
                <a:solidFill>
                  <a:srgbClr val="FFFF00"/>
                </a:solidFill>
              </a:rPr>
              <a:t>CHEMICAL TESTS</a:t>
            </a:r>
            <a:endParaRPr lang="en-US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>
                <a:solidFill>
                  <a:srgbClr val="A50021"/>
                </a:solidFill>
              </a:rPr>
              <a:t>Marshs’ test</a:t>
            </a:r>
          </a:p>
          <a:p>
            <a:pPr eaLnBrk="1" hangingPunct="1">
              <a:defRPr/>
            </a:pPr>
            <a:r>
              <a:rPr lang="en-US">
                <a:solidFill>
                  <a:srgbClr val="A50021"/>
                </a:solidFill>
              </a:rPr>
              <a:t>Reinschs’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A2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>
                <a:solidFill>
                  <a:srgbClr val="FF99FF"/>
                </a:solidFill>
              </a:rPr>
              <a:t>CIRCUMSTANCES OF POISONING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u="sng">
                <a:solidFill>
                  <a:srgbClr val="FF0000"/>
                </a:solidFill>
              </a:rPr>
              <a:t>Homicide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FF99FF"/>
                </a:solidFill>
              </a:rPr>
              <a:t>Orally mixed with some articles of food occasionally mixed with tobacco or cigars.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u="sng">
                <a:solidFill>
                  <a:srgbClr val="FF0000"/>
                </a:solidFill>
              </a:rPr>
              <a:t>Suicide-</a:t>
            </a:r>
            <a:r>
              <a:rPr lang="en-US" sz="2400" b="1">
                <a:solidFill>
                  <a:schemeClr val="accent1"/>
                </a:solidFill>
              </a:rPr>
              <a:t> </a:t>
            </a:r>
            <a:r>
              <a:rPr lang="en-US" sz="2400" b="1">
                <a:solidFill>
                  <a:srgbClr val="FF99FF"/>
                </a:solidFill>
              </a:rPr>
              <a:t>rare-because of pain.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u="sng">
                <a:solidFill>
                  <a:srgbClr val="FF0000"/>
                </a:solidFill>
              </a:rPr>
              <a:t>Accidental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FF99FF"/>
                </a:solidFill>
              </a:rPr>
              <a:t>Admixture with articles of food,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99FF"/>
                </a:solidFill>
              </a:rPr>
              <a:t>       Improper medicinal use.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 u="sng">
                <a:solidFill>
                  <a:srgbClr val="FF0000"/>
                </a:solidFill>
              </a:rPr>
              <a:t>Chronic poisoning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3366CC"/>
                </a:solidFill>
              </a:rPr>
              <a:t>Drinking well water containing arsenic</a:t>
            </a:r>
            <a:r>
              <a:rPr lang="en-US" sz="2400" b="1">
                <a:solidFill>
                  <a:srgbClr val="FFFF00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FF0000"/>
                </a:solidFill>
              </a:rPr>
              <a:t>Occasionally to produce abortion.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FF0000"/>
                </a:solidFill>
              </a:rPr>
              <a:t>Animal poison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>
                <a:solidFill>
                  <a:srgbClr val="33CC33"/>
                </a:solidFill>
              </a:rPr>
              <a:t>DIFFERENCES BETWEEN ARSENIC POISONING AND CHOLERA</a:t>
            </a:r>
            <a:r>
              <a:rPr lang="en-US"/>
              <a:t> </a:t>
            </a:r>
          </a:p>
        </p:txBody>
      </p:sp>
      <p:graphicFrame>
        <p:nvGraphicFramePr>
          <p:cNvPr id="77894" name="Group 7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83393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1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Trait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Arsenic poisoning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Cholera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5CF4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1. Pain in throat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Before vomiting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After vomiting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5CF4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2. Purging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After vomiting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Before vomiting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5CF4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3. Stools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Rice watery, may contain blood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Like rice water, no blood, passed in a jet.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5CF4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4. Tenesmus and irritation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Absent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44" name="Group 72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49530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5CF4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5. Vomited matter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Contains mucous, bile and blood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Watery without mucous, bile and blood.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5CF4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6. Voice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Not affected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Rough and whistling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5CF4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7. Conjunctivae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Inflamed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Not inflamed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5CF4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8. Analysis of excreta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5CF4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Arsenic 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Cholera vibrio 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5CF4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9. Circumstantial evidence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Of Arsenic poisoning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Other cases of cholera in the locality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219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b="0" u="sng" dirty="0">
                <a:solidFill>
                  <a:srgbClr val="66FF66"/>
                </a:solidFill>
              </a:rPr>
              <a:t>METALLIC POISONS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438400"/>
            <a:ext cx="6400800" cy="2971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2800" b="1">
                <a:solidFill>
                  <a:srgbClr val="FF3300"/>
                </a:solidFill>
              </a:rPr>
              <a:t>ARSENIC</a:t>
            </a:r>
          </a:p>
          <a:p>
            <a:pPr marL="609600" indent="-609600" eaLnBrk="1" hangingPunct="1">
              <a:defRPr/>
            </a:pPr>
            <a:endParaRPr lang="en-US" sz="2800" b="1">
              <a:solidFill>
                <a:srgbClr val="FF3300"/>
              </a:solidFill>
            </a:endParaRPr>
          </a:p>
          <a:p>
            <a:pPr marL="609600" indent="-609600" eaLnBrk="1" hangingPunct="1">
              <a:defRPr/>
            </a:pPr>
            <a:r>
              <a:rPr lang="en-US" sz="2800" b="1">
                <a:solidFill>
                  <a:srgbClr val="FF3300"/>
                </a:solidFill>
              </a:rPr>
              <a:t>MERCURY</a:t>
            </a:r>
          </a:p>
          <a:p>
            <a:pPr marL="609600" indent="-609600" eaLnBrk="1" hangingPunct="1">
              <a:defRPr/>
            </a:pPr>
            <a:endParaRPr lang="en-US" sz="2800" b="1">
              <a:solidFill>
                <a:srgbClr val="FF3300"/>
              </a:solidFill>
            </a:endParaRPr>
          </a:p>
          <a:p>
            <a:pPr marL="609600" indent="-609600" eaLnBrk="1" hangingPunct="1">
              <a:defRPr/>
            </a:pPr>
            <a:r>
              <a:rPr lang="en-US" sz="2800" b="1">
                <a:solidFill>
                  <a:srgbClr val="FF3300"/>
                </a:solidFill>
              </a:rPr>
              <a:t>LEAD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>
                <a:solidFill>
                  <a:srgbClr val="FFFF00"/>
                </a:solidFill>
              </a:rPr>
              <a:t>MERCURY (QUICK SILVER)</a:t>
            </a:r>
            <a:r>
              <a:rPr lang="en-US"/>
              <a:t>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FF"/>
                </a:solidFill>
              </a:rPr>
              <a:t>Liquid metal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FF"/>
                </a:solidFill>
              </a:rPr>
              <a:t>Bright silvery appearance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FF"/>
                </a:solidFill>
              </a:rPr>
              <a:t>Volatile at room temperature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FF"/>
                </a:solidFill>
              </a:rPr>
              <a:t>Two series of compounds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FF"/>
                </a:solidFill>
              </a:rPr>
              <a:t>Mercuric-soluble and intensely poisonous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FF"/>
                </a:solidFill>
              </a:rPr>
              <a:t>Mercurous- less soluble and less active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FF"/>
                </a:solidFill>
              </a:rPr>
              <a:t>Metallic mercury is not poisonous if swallowed as it is not absorbed.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FF"/>
                </a:solidFill>
              </a:rPr>
              <a:t>Absorbed – If breathed or swallowed as vapour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FF"/>
                </a:solidFill>
              </a:rPr>
              <a:t> If applied on skin or mucous membranes in finely divided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>
                <a:solidFill>
                  <a:srgbClr val="FF99FF"/>
                </a:solidFill>
              </a:rPr>
              <a:t>ACTION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u="sng">
                <a:solidFill>
                  <a:srgbClr val="FF3399"/>
                </a:solidFill>
              </a:rPr>
              <a:t>Affinity for cellular components essential for function and survival of the cell.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>
                <a:solidFill>
                  <a:srgbClr val="33CC33"/>
                </a:solidFill>
              </a:rPr>
              <a:t>Poisonous compounds</a:t>
            </a:r>
            <a:endParaRPr lang="en-US" sz="2800" u="sng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Mercuric chloride- white or colourless-crystalline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Mercuric oxide – Brick red crystalline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Mercuric iodide – Scarlet red powder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Mercuric cyanide – White prismatic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Mercuric sulphide – Cinnabar- Artificial preparation is called vermilion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Mercuric chloride – (Calomel)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Mercuric nitrate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Mercuric sulphate –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b="1"/>
              <a:t> </a:t>
            </a:r>
            <a:r>
              <a:rPr lang="en-US" b="1" u="sng">
                <a:solidFill>
                  <a:srgbClr val="800080"/>
                </a:solidFill>
              </a:rPr>
              <a:t>SYMPTOMS</a:t>
            </a:r>
            <a:r>
              <a:rPr lang="en-US">
                <a:solidFill>
                  <a:srgbClr val="800080"/>
                </a:solidFill>
              </a:rPr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u="sng">
                <a:solidFill>
                  <a:srgbClr val="336600"/>
                </a:solidFill>
              </a:rPr>
              <a:t>First phase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Acrid metallic taste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Feeling of constriction in the throat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Hoarse voice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Difficult breathing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Mouth, tongue, fauces-corroded, swollen, grayish white coating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Hot burning pain in mouth extending down to stomach and abdomen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Followed by nausea, retching, vomiting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Vomit- Grayish slimy, mucoid material, blood, shreds of mucous membrane.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Diarrhoea- blood stained stools, tenesmus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solidFill>
                  <a:srgbClr val="FFFF00"/>
                </a:solidFill>
              </a:rPr>
              <a:t>Circulatory collapse.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>
                <a:solidFill>
                  <a:srgbClr val="FFFF00"/>
                </a:solidFill>
              </a:rPr>
              <a:t>INHALATION OF FUMES</a:t>
            </a:r>
            <a:r>
              <a:rPr lang="en-US"/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06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A50021"/>
                </a:solidFill>
              </a:rPr>
              <a:t>Ataxia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>
              <a:solidFill>
                <a:srgbClr val="A50021"/>
              </a:solidFill>
            </a:endParaRPr>
          </a:p>
          <a:p>
            <a:pPr eaLnBrk="1" hangingPunct="1">
              <a:defRPr/>
            </a:pPr>
            <a:r>
              <a:rPr lang="en-US" sz="3600">
                <a:solidFill>
                  <a:srgbClr val="A50021"/>
                </a:solidFill>
              </a:rPr>
              <a:t>Restriction of visual field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>
              <a:solidFill>
                <a:srgbClr val="A50021"/>
              </a:solidFill>
            </a:endParaRPr>
          </a:p>
          <a:p>
            <a:pPr eaLnBrk="1" hangingPunct="1">
              <a:defRPr/>
            </a:pPr>
            <a:r>
              <a:rPr lang="en-US" sz="3600">
                <a:solidFill>
                  <a:srgbClr val="A50021"/>
                </a:solidFill>
              </a:rPr>
              <a:t>Paresis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>
              <a:solidFill>
                <a:srgbClr val="A50021"/>
              </a:solidFill>
            </a:endParaRPr>
          </a:p>
          <a:p>
            <a:pPr eaLnBrk="1" hangingPunct="1">
              <a:defRPr/>
            </a:pPr>
            <a:r>
              <a:rPr lang="en-US" sz="3600">
                <a:solidFill>
                  <a:srgbClr val="A50021"/>
                </a:solidFill>
              </a:rPr>
              <a:t>Delirium</a:t>
            </a:r>
            <a:endParaRPr lang="en-US" sz="36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>
                <a:solidFill>
                  <a:srgbClr val="FF3399"/>
                </a:solidFill>
              </a:rPr>
              <a:t>Second phase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u="sng">
                <a:solidFill>
                  <a:srgbClr val="33CC33"/>
                </a:solidFill>
              </a:rPr>
              <a:t>In 1-3 days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33CC33"/>
                </a:solidFill>
              </a:rPr>
              <a:t>Glossitis and ulcerative gingivitis within 24-36 hours.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33CC33"/>
                </a:solidFill>
              </a:rPr>
              <a:t>Severe infection, loosening of teeth and necrosis of jaw.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u="sng">
                <a:solidFill>
                  <a:srgbClr val="33CC33"/>
                </a:solidFill>
              </a:rPr>
              <a:t>2-3 days-</a:t>
            </a:r>
            <a:r>
              <a:rPr lang="en-US" sz="2800">
                <a:solidFill>
                  <a:srgbClr val="33CC33"/>
                </a:solidFill>
              </a:rPr>
              <a:t> Renal tubular necrosis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33CC33"/>
                </a:solidFill>
              </a:rPr>
              <a:t>Transient polyuria, albuminuria, cylindruria, uraemia, acidosis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>
                <a:solidFill>
                  <a:srgbClr val="33CC33"/>
                </a:solidFill>
              </a:rPr>
              <a:t>Recovery may occur with in 10-14 days</a:t>
            </a:r>
            <a:endParaRPr lang="en-US" sz="2800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33CC33"/>
                </a:solidFill>
              </a:rPr>
              <a:t>After many days- membraneous colitis- produces dysentery, ulceration of colonic mucosa, haemorrhage.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solidFill>
                  <a:srgbClr val="33CC33"/>
                </a:solidFill>
              </a:rPr>
              <a:t>Organis mercurials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>
                <a:solidFill>
                  <a:srgbClr val="FF3399"/>
                </a:solidFill>
              </a:rPr>
              <a:t>CNS:</a:t>
            </a:r>
            <a:r>
              <a:rPr lang="en-US" sz="2400" b="1">
                <a:solidFill>
                  <a:srgbClr val="33CC33"/>
                </a:solidFill>
              </a:rPr>
              <a:t> Ataxia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>
                <a:solidFill>
                  <a:srgbClr val="33CC33"/>
                </a:solidFill>
              </a:rPr>
              <a:t>Dysarthria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>
                <a:solidFill>
                  <a:srgbClr val="33CC33"/>
                </a:solidFill>
              </a:rPr>
              <a:t>Paraesthesia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>
                <a:solidFill>
                  <a:srgbClr val="33CC33"/>
                </a:solidFill>
              </a:rPr>
              <a:t>Neuropathy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>
                <a:solidFill>
                  <a:srgbClr val="33CC33"/>
                </a:solidFill>
              </a:rPr>
              <a:t>Mental deterioration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>
                <a:solidFill>
                  <a:srgbClr val="33CC33"/>
                </a:solidFill>
              </a:rPr>
              <a:t>Coma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>
              <a:solidFill>
                <a:srgbClr val="33CC33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>
                <a:solidFill>
                  <a:srgbClr val="FF3399"/>
                </a:solidFill>
              </a:rPr>
              <a:t>Fatal Dose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33CC33"/>
                </a:solidFill>
              </a:rPr>
              <a:t>    1-2 gm of mercuric chloride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>
                <a:solidFill>
                  <a:srgbClr val="FF3399"/>
                </a:solidFill>
              </a:rPr>
              <a:t>Fatal Period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>
                <a:solidFill>
                  <a:srgbClr val="33CC33"/>
                </a:solidFill>
              </a:rPr>
              <a:t>    </a:t>
            </a:r>
            <a:r>
              <a:rPr lang="en-US" sz="2400" b="1">
                <a:solidFill>
                  <a:srgbClr val="33CC33"/>
                </a:solidFill>
              </a:rPr>
              <a:t>3-5 days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br>
              <a:rPr lang="en-US" sz="1600">
                <a:solidFill>
                  <a:srgbClr val="33CC33"/>
                </a:solidFill>
              </a:rPr>
            </a:br>
            <a:endParaRPr lang="en-US" sz="1600">
              <a:solidFill>
                <a:srgbClr val="33CC33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>
                <a:solidFill>
                  <a:srgbClr val="FFFF00"/>
                </a:solidFill>
              </a:rPr>
              <a:t>POST-MORTEM APPEARANCES</a:t>
            </a:r>
            <a:r>
              <a:rPr lang="en-US"/>
              <a:t>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3399"/>
                </a:solidFill>
              </a:rPr>
              <a:t>Mucosa of GIT shows inflammation, congestion, coagulation and corrosion</a:t>
            </a:r>
            <a:r>
              <a:rPr lang="en-US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u="sng"/>
              <a:t>   </a:t>
            </a:r>
            <a:r>
              <a:rPr lang="en-US" u="sng">
                <a:solidFill>
                  <a:srgbClr val="33CC33"/>
                </a:solidFill>
              </a:rPr>
              <a:t>If the person survives for a few days.</a:t>
            </a:r>
          </a:p>
          <a:p>
            <a:pPr eaLnBrk="1" hangingPunct="1">
              <a:defRPr/>
            </a:pPr>
            <a:r>
              <a:rPr lang="en-US">
                <a:solidFill>
                  <a:srgbClr val="FF3399"/>
                </a:solidFill>
              </a:rPr>
              <a:t>Large intestine shows necrosis</a:t>
            </a:r>
          </a:p>
          <a:p>
            <a:pPr eaLnBrk="1" hangingPunct="1">
              <a:defRPr/>
            </a:pPr>
            <a:r>
              <a:rPr lang="en-US">
                <a:solidFill>
                  <a:srgbClr val="FF3399"/>
                </a:solidFill>
              </a:rPr>
              <a:t>Acute tubular and glomerular degeneration or hemorrhagic glomerular nephritis.</a:t>
            </a:r>
          </a:p>
          <a:p>
            <a:pPr eaLnBrk="1" hangingPunct="1">
              <a:defRPr/>
            </a:pPr>
            <a:r>
              <a:rPr lang="en-US">
                <a:solidFill>
                  <a:srgbClr val="FF3399"/>
                </a:solidFill>
              </a:rPr>
              <a:t>Liver-congested, shows cloudy swelling or fatty change</a:t>
            </a:r>
            <a:r>
              <a:rPr lang="en-US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> </a:t>
            </a:r>
            <a:r>
              <a:rPr lang="en-US" sz="3600" b="1" u="sng">
                <a:solidFill>
                  <a:srgbClr val="CCFFCC"/>
                </a:solidFill>
              </a:rPr>
              <a:t>CHRONIC POISONING</a:t>
            </a:r>
            <a:r>
              <a:rPr lang="en-US" sz="4000" b="1" u="sng">
                <a:solidFill>
                  <a:srgbClr val="CCFFCC"/>
                </a:solidFill>
              </a:rPr>
              <a:t> </a:t>
            </a:r>
            <a:r>
              <a:rPr lang="en-US" sz="3600" b="1" u="sng">
                <a:solidFill>
                  <a:srgbClr val="CCFFCC"/>
                </a:solidFill>
              </a:rPr>
              <a:t>(HYDRARGYRISM</a:t>
            </a:r>
            <a:r>
              <a:rPr lang="en-US" sz="4000" b="1" u="sng">
                <a:solidFill>
                  <a:srgbClr val="CCFFCC"/>
                </a:solidFill>
              </a:rPr>
              <a:t>)</a:t>
            </a:r>
            <a:r>
              <a:rPr lang="en-US" sz="4000"/>
              <a:t>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hlink"/>
                </a:solidFill>
              </a:rPr>
              <a:t>From continuous, accidental absorption by workers.</a:t>
            </a:r>
          </a:p>
          <a:p>
            <a:pPr eaLnBrk="1" hangingPunct="1">
              <a:defRPr/>
            </a:pPr>
            <a:r>
              <a:rPr lang="en-US">
                <a:solidFill>
                  <a:schemeClr val="hlink"/>
                </a:solidFill>
              </a:rPr>
              <a:t>Excessive therapeutic use.</a:t>
            </a:r>
          </a:p>
          <a:p>
            <a:pPr eaLnBrk="1" hangingPunct="1">
              <a:defRPr/>
            </a:pPr>
            <a:r>
              <a:rPr lang="en-US">
                <a:solidFill>
                  <a:schemeClr val="hlink"/>
                </a:solidFill>
              </a:rPr>
              <a:t>Recovery from a large dose.</a:t>
            </a:r>
          </a:p>
          <a:p>
            <a:pPr eaLnBrk="1" hangingPunct="1">
              <a:defRPr/>
            </a:pPr>
            <a:r>
              <a:rPr lang="en-US">
                <a:solidFill>
                  <a:schemeClr val="hlink"/>
                </a:solidFill>
              </a:rPr>
              <a:t>Ointment as ext: application for a long time.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>
                <a:solidFill>
                  <a:srgbClr val="33CC33"/>
                </a:solidFill>
              </a:rPr>
              <a:t>Symptoms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Salivation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Inflammation and occasionally blue line of gums and junction with teeth.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Sore mouth and throat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Loosening of teeth.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GIT disturbances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Anaemia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Anorexia and loss of weight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Chronic inflammation of kidneys with uraemia.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u="sng">
                <a:solidFill>
                  <a:srgbClr val="CCFFCC"/>
                </a:solidFill>
              </a:rPr>
              <a:t>Tremors</a:t>
            </a:r>
            <a:r>
              <a:rPr lang="en-US" sz="2800" b="1">
                <a:solidFill>
                  <a:srgbClr val="CCFFCC"/>
                </a:solidFill>
              </a:rPr>
              <a:t> (Danbury tremors)</a:t>
            </a:r>
            <a:endParaRPr lang="en-US" sz="2800">
              <a:solidFill>
                <a:srgbClr val="CCFFCC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First in hands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Progresses to lips and tongue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Finally involves arms and legs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Moderately coarse and interspersed by jerky movements.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Advanced condition is called</a:t>
            </a:r>
            <a:endParaRPr lang="en-US" sz="2800" b="1">
              <a:solidFill>
                <a:srgbClr val="FF99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99CC"/>
                </a:solidFill>
              </a:rPr>
              <a:t>   </a:t>
            </a:r>
            <a:r>
              <a:rPr lang="en-US" sz="2800" b="1">
                <a:solidFill>
                  <a:schemeClr val="folHlink"/>
                </a:solidFill>
              </a:rPr>
              <a:t>Hatter’s shake or Glass blowers’ shake</a:t>
            </a:r>
            <a:endParaRPr lang="en-US" sz="280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Patient is unable to dress himself, write legibly or walk properly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rgbClr val="FF99CC"/>
                </a:solidFill>
              </a:rPr>
              <a:t>Severest form </a:t>
            </a:r>
            <a:r>
              <a:rPr lang="en-US" sz="2800" b="1">
                <a:solidFill>
                  <a:schemeClr val="folHlink"/>
                </a:solidFill>
              </a:rPr>
              <a:t>“concussio mercurialis”</a:t>
            </a:r>
            <a:r>
              <a:rPr lang="en-US" sz="2800">
                <a:solidFill>
                  <a:srgbClr val="FF99CC"/>
                </a:solidFill>
              </a:rPr>
              <a:t> no activity possible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>
                <a:solidFill>
                  <a:srgbClr val="99CC00"/>
                </a:solidFill>
              </a:rPr>
              <a:t>ARSENIC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FFFF00"/>
                </a:solidFill>
              </a:rPr>
              <a:t>Metallic arsenic (black coloured) is not poisonous as it is not absorbed from the alimentary canal.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FFFF00"/>
                </a:solidFill>
              </a:rPr>
              <a:t>Poisonous compounds of arsenic are: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>
                <a:solidFill>
                  <a:srgbClr val="FFFF00"/>
                </a:solidFill>
              </a:rPr>
              <a:t>Arsenious oxide or arsenic trioxide.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>
                <a:solidFill>
                  <a:srgbClr val="FFFF00"/>
                </a:solidFill>
              </a:rPr>
              <a:t>Known as white arsenic occurs as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b="1">
                <a:solidFill>
                  <a:srgbClr val="FFFF00"/>
                </a:solidFill>
              </a:rPr>
              <a:t>Smooth white, heavy crystalline powder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b="1">
                <a:solidFill>
                  <a:srgbClr val="FFFF00"/>
                </a:solidFill>
              </a:rPr>
              <a:t>White and solid opaque mass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>
                <a:solidFill>
                  <a:srgbClr val="FFFF00"/>
                </a:solidFill>
              </a:rPr>
              <a:t>Coopper arsenite (Scheele’s green) copper aceto arsenite (paris green or Emerald green.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>
                <a:solidFill>
                  <a:srgbClr val="FFFF00"/>
                </a:solidFill>
              </a:rPr>
              <a:t>Arsenic acid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>
                <a:solidFill>
                  <a:srgbClr val="FFFF00"/>
                </a:solidFill>
              </a:rPr>
              <a:t>Sodium and potassium arsenate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>
                <a:solidFill>
                  <a:srgbClr val="FFFF00"/>
                </a:solidFill>
              </a:rPr>
              <a:t>Arsine – Arseniuretted hydrogen (Colourless gas with a garlie like odour).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  <p:bldP spid="32771" grpI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 </a:t>
            </a:r>
            <a:r>
              <a:rPr lang="en-US" b="1" u="sng">
                <a:solidFill>
                  <a:schemeClr val="folHlink"/>
                </a:solidFill>
              </a:rPr>
              <a:t>Mercurial Erythism</a:t>
            </a:r>
            <a:r>
              <a:rPr lang="en-US"/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3300"/>
                </a:solidFill>
              </a:rPr>
              <a:t>Psychological effects of Hg toxicity.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3300"/>
                </a:solidFill>
              </a:rPr>
              <a:t>Seen in persons working with Hg in mirror manufacturing.</a:t>
            </a:r>
            <a:endParaRPr lang="en-US" b="1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>
                <a:solidFill>
                  <a:schemeClr val="folHlink"/>
                </a:solidFill>
              </a:rPr>
              <a:t>     </a:t>
            </a:r>
            <a:r>
              <a:rPr lang="en-US" b="1" u="sng">
                <a:solidFill>
                  <a:schemeClr val="folHlink"/>
                </a:solidFill>
              </a:rPr>
              <a:t>Signs &amp; symptoms</a:t>
            </a:r>
            <a:endParaRPr lang="en-US" u="sng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3300"/>
                </a:solidFill>
              </a:rPr>
              <a:t>Anxiety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3300"/>
                </a:solidFill>
              </a:rPr>
              <a:t>Depression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3300"/>
                </a:solidFill>
              </a:rPr>
              <a:t>Shyness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3300"/>
                </a:solidFill>
              </a:rPr>
              <a:t>Timidity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</a:rPr>
              <a:t>Irritability</a:t>
            </a:r>
          </a:p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</a:rPr>
              <a:t>Loss of confidence</a:t>
            </a:r>
          </a:p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</a:rPr>
              <a:t>Mental depression</a:t>
            </a:r>
          </a:p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</a:rPr>
              <a:t>Delusions and hallucinations</a:t>
            </a:r>
          </a:p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</a:rPr>
              <a:t>Suicidal melancholia or maniac depressive psychosis</a:t>
            </a:r>
          </a:p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</a:rPr>
              <a:t>Emotional instability</a:t>
            </a:r>
          </a:p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</a:rPr>
              <a:t>Loss of memory</a:t>
            </a:r>
          </a:p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</a:rPr>
              <a:t>Insomnia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>
                <a:solidFill>
                  <a:srgbClr val="FF3300"/>
                </a:solidFill>
              </a:rPr>
              <a:t>Mercurialentis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CCFFCC"/>
                </a:solidFill>
              </a:rPr>
              <a:t>Eye change due to exposure of vapour of Hg.</a:t>
            </a:r>
          </a:p>
          <a:p>
            <a:pPr eaLnBrk="1" hangingPunct="1">
              <a:defRPr/>
            </a:pPr>
            <a:r>
              <a:rPr lang="en-US">
                <a:solidFill>
                  <a:srgbClr val="CCFFCC"/>
                </a:solidFill>
              </a:rPr>
              <a:t>Brownish deposit of Hg through cornea on anterior lens capsule.</a:t>
            </a:r>
          </a:p>
          <a:p>
            <a:pPr eaLnBrk="1" hangingPunct="1">
              <a:defRPr/>
            </a:pPr>
            <a:r>
              <a:rPr lang="en-US">
                <a:solidFill>
                  <a:srgbClr val="CCFFCC"/>
                </a:solidFill>
              </a:rPr>
              <a:t>Bilateral</a:t>
            </a:r>
          </a:p>
          <a:p>
            <a:pPr eaLnBrk="1" hangingPunct="1">
              <a:defRPr/>
            </a:pPr>
            <a:r>
              <a:rPr lang="en-US">
                <a:solidFill>
                  <a:srgbClr val="CCFFCC"/>
                </a:solidFill>
              </a:rPr>
              <a:t>No effect on visual acuity.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>
                <a:solidFill>
                  <a:schemeClr val="folHlink"/>
                </a:solidFill>
              </a:rPr>
              <a:t>Acordynia or Pink disease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99CC"/>
                </a:solidFill>
              </a:rPr>
              <a:t>Idiosyncratic hypersensitivity reaction.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99CC"/>
                </a:solidFill>
              </a:rPr>
              <a:t>Particularly seen in children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99CC"/>
                </a:solidFill>
              </a:rPr>
              <a:t>Chronic mercury exposure in any form.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99CC"/>
                </a:solidFill>
              </a:rPr>
              <a:t>Irritation of hands and feet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99CC"/>
                </a:solidFill>
              </a:rPr>
              <a:t>Desquamation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99CC"/>
                </a:solidFill>
              </a:rPr>
              <a:t>Loss of hair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99CC"/>
                </a:solidFill>
              </a:rPr>
              <a:t>Hyper keratosis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F99CC"/>
                </a:solidFill>
              </a:rPr>
              <a:t>Excessive sweating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>
                <a:solidFill>
                  <a:srgbClr val="FF99CC"/>
                </a:solidFill>
              </a:rPr>
              <a:t>Circumstances of poisoning</a:t>
            </a:r>
            <a:r>
              <a:rPr lang="en-US"/>
              <a:t>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</a:rPr>
              <a:t>Accidental – use of strong solution in washing abscess cavities or irrigating the vagina, uterus or rectum.</a:t>
            </a:r>
          </a:p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</a:rPr>
              <a:t>Sometimes abortifacient</a:t>
            </a:r>
          </a:p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</a:rPr>
              <a:t>Homicidal and suicidal poisoning rare.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5"/>
          <p:cNvSpPr>
            <a:spLocks noChangeArrowheads="1" noChangeShapeType="1" noTextEdit="1"/>
          </p:cNvSpPr>
          <p:nvPr/>
        </p:nvSpPr>
        <p:spPr bwMode="auto">
          <a:xfrm>
            <a:off x="1828800" y="1828800"/>
            <a:ext cx="5562600" cy="3505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Thank you</a:t>
            </a:r>
          </a:p>
        </p:txBody>
      </p:sp>
    </p:spTree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>
                <a:solidFill>
                  <a:srgbClr val="FF3300"/>
                </a:solidFill>
              </a:rPr>
              <a:t>Action</a:t>
            </a:r>
            <a:r>
              <a:rPr lang="en-US">
                <a:solidFill>
                  <a:srgbClr val="FF3399"/>
                </a:solidFill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99FF"/>
                </a:solidFill>
              </a:rPr>
              <a:t>Interferes with cellular respiration.</a:t>
            </a:r>
          </a:p>
          <a:p>
            <a:pPr eaLnBrk="1" hangingPunct="1">
              <a:defRPr/>
            </a:pPr>
            <a:r>
              <a:rPr lang="en-US" sz="2800" b="1">
                <a:solidFill>
                  <a:srgbClr val="FF99FF"/>
                </a:solidFill>
              </a:rPr>
              <a:t>Particularly vascular endothelium leading to increased permeability, tissue oedema and haemorr hge. Particularly intestinal canal.</a:t>
            </a:r>
          </a:p>
          <a:p>
            <a:pPr eaLnBrk="1" hangingPunct="1">
              <a:defRPr/>
            </a:pPr>
            <a:r>
              <a:rPr lang="en-US" sz="2800" b="1">
                <a:solidFill>
                  <a:srgbClr val="FF99FF"/>
                </a:solidFill>
              </a:rPr>
              <a:t>Locally   : Irritation</a:t>
            </a:r>
          </a:p>
          <a:p>
            <a:pPr eaLnBrk="1" hangingPunct="1">
              <a:defRPr/>
            </a:pPr>
            <a:r>
              <a:rPr lang="en-US" sz="2800" b="1">
                <a:solidFill>
                  <a:srgbClr val="FF99FF"/>
                </a:solidFill>
              </a:rPr>
              <a:t>Remotely :Depression of the nervous system</a:t>
            </a:r>
          </a:p>
          <a:p>
            <a:pPr eaLnBrk="1" hangingPunct="1">
              <a:defRPr/>
            </a:pPr>
            <a:r>
              <a:rPr lang="en-US" sz="2800" b="1">
                <a:solidFill>
                  <a:srgbClr val="FF99FF"/>
                </a:solidFill>
              </a:rPr>
              <a:t>Uncouples mitochondrial oxidative phosphorylation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u="sng">
                <a:solidFill>
                  <a:srgbClr val="FFFF00"/>
                </a:solidFill>
              </a:rPr>
              <a:t>SIGNS AND SYMPTOMS</a:t>
            </a:r>
            <a:r>
              <a:rPr lang="en-US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>
                <a:solidFill>
                  <a:srgbClr val="FFFF00"/>
                </a:solidFill>
              </a:rPr>
              <a:t>Fulminant type</a:t>
            </a:r>
            <a:endParaRPr lang="en-US" u="sng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</a:rPr>
              <a:t>Massive doses (3-5 gm)</a:t>
            </a:r>
          </a:p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</a:rPr>
              <a:t>Death in 1 to 3 hours.</a:t>
            </a:r>
          </a:p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</a:rPr>
              <a:t>From shock and peripheral vascular failure.</a:t>
            </a:r>
          </a:p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</a:rPr>
              <a:t>GIT symptoms are absent.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>
                <a:solidFill>
                  <a:srgbClr val="FF3300"/>
                </a:solidFill>
              </a:rPr>
              <a:t>THE GASTROENTERIC TYPE</a:t>
            </a:r>
            <a:r>
              <a:rPr lang="en-US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defRPr/>
            </a:pPr>
            <a:r>
              <a:rPr lang="en-US" sz="2000" b="1">
                <a:solidFill>
                  <a:srgbClr val="FFFF00"/>
                </a:solidFill>
              </a:rPr>
              <a:t>Commonest form.</a:t>
            </a:r>
          </a:p>
          <a:p>
            <a:pPr lvl="2" eaLnBrk="1" hangingPunct="1">
              <a:defRPr/>
            </a:pPr>
            <a:r>
              <a:rPr lang="en-US" sz="2000" b="1">
                <a:solidFill>
                  <a:srgbClr val="FFFF00"/>
                </a:solidFill>
              </a:rPr>
              <a:t>Resemble bacterial food poisoning.</a:t>
            </a:r>
          </a:p>
          <a:p>
            <a:pPr lvl="2" eaLnBrk="1" hangingPunct="1">
              <a:defRPr/>
            </a:pPr>
            <a:r>
              <a:rPr lang="en-US" sz="2000" b="1">
                <a:solidFill>
                  <a:srgbClr val="FFFF00"/>
                </a:solidFill>
              </a:rPr>
              <a:t>Symptoms appear ½ to 1hr after ingestion.</a:t>
            </a:r>
          </a:p>
          <a:p>
            <a:pPr lvl="2" eaLnBrk="1" hangingPunct="1">
              <a:defRPr/>
            </a:pPr>
            <a:r>
              <a:rPr lang="en-US" sz="2000" b="1">
                <a:solidFill>
                  <a:srgbClr val="FFFF00"/>
                </a:solidFill>
              </a:rPr>
              <a:t>Sweetish metallic taste.</a:t>
            </a:r>
          </a:p>
          <a:p>
            <a:pPr lvl="2" eaLnBrk="1" hangingPunct="1">
              <a:defRPr/>
            </a:pPr>
            <a:r>
              <a:rPr lang="en-US" sz="2000" b="1">
                <a:solidFill>
                  <a:srgbClr val="FFFF00"/>
                </a:solidFill>
              </a:rPr>
              <a:t>Constriction in the throat and difficulty in swallowing.</a:t>
            </a:r>
          </a:p>
          <a:p>
            <a:pPr lvl="2" eaLnBrk="1" hangingPunct="1">
              <a:defRPr/>
            </a:pPr>
            <a:r>
              <a:rPr lang="en-US" sz="2000" b="1">
                <a:solidFill>
                  <a:srgbClr val="FFFF00"/>
                </a:solidFill>
              </a:rPr>
              <a:t>Burning colicky pain in GIT.</a:t>
            </a:r>
          </a:p>
          <a:p>
            <a:pPr lvl="2" eaLnBrk="1" hangingPunct="1">
              <a:defRPr/>
            </a:pPr>
            <a:r>
              <a:rPr lang="en-US" sz="2000" b="1">
                <a:solidFill>
                  <a:srgbClr val="FFFF00"/>
                </a:solidFill>
              </a:rPr>
              <a:t>Intense thirst.</a:t>
            </a:r>
          </a:p>
          <a:p>
            <a:pPr lvl="2" eaLnBrk="1" hangingPunct="1">
              <a:defRPr/>
            </a:pPr>
            <a:r>
              <a:rPr lang="en-US" sz="2000" b="1">
                <a:solidFill>
                  <a:srgbClr val="FFFF00"/>
                </a:solidFill>
              </a:rPr>
              <a:t>Severe vomiting – may be projectile.</a:t>
            </a:r>
          </a:p>
          <a:p>
            <a:pPr lvl="2" eaLnBrk="1" hangingPunct="1">
              <a:defRPr/>
            </a:pPr>
            <a:r>
              <a:rPr lang="en-US" sz="2000" b="1">
                <a:solidFill>
                  <a:srgbClr val="FFFF00"/>
                </a:solidFill>
              </a:rPr>
              <a:t>Purging with tensesmus, pain and irritation of the anus.</a:t>
            </a:r>
          </a:p>
          <a:p>
            <a:pPr lvl="2" eaLnBrk="1" hangingPunct="1">
              <a:defRPr/>
            </a:pPr>
            <a:r>
              <a:rPr lang="en-US" sz="2000" b="1">
                <a:solidFill>
                  <a:srgbClr val="FFFF00"/>
                </a:solidFill>
              </a:rPr>
              <a:t>Stool:- expelled frequently and involuntarily.</a:t>
            </a:r>
          </a:p>
          <a:p>
            <a:pPr lvl="2" eaLnBrk="1" hangingPunct="1">
              <a:defRPr/>
            </a:pPr>
            <a:r>
              <a:rPr lang="en-US" sz="2000" b="1">
                <a:solidFill>
                  <a:srgbClr val="FFFF00"/>
                </a:solidFill>
              </a:rPr>
              <a:t> First-dark coloured, stinking and bloody </a:t>
            </a:r>
          </a:p>
          <a:p>
            <a:pPr lvl="2" eaLnBrk="1" hangingPunct="1">
              <a:defRPr/>
            </a:pPr>
            <a:r>
              <a:rPr lang="en-US" sz="2000" b="1">
                <a:solidFill>
                  <a:srgbClr val="FFFF00"/>
                </a:solidFill>
              </a:rPr>
              <a:t>Later-Resembles rice water stools of cholera.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98" decel="100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98" decel="1000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98" decel="1000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98" decel="1000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98" decel="100000" fill="hold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8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3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5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8" dur="5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0" dur="5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3" dur="500" fill="hold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5" dur="500" fill="hold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36867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 </a:t>
            </a:r>
            <a:r>
              <a:rPr lang="en-US" b="1">
                <a:solidFill>
                  <a:srgbClr val="FF3300"/>
                </a:solidFill>
              </a:rPr>
              <a:t>Hepatic:</a:t>
            </a:r>
            <a:r>
              <a:rPr lang="en-US">
                <a:solidFill>
                  <a:srgbClr val="FFFF00"/>
                </a:solidFill>
              </a:rPr>
              <a:t> Fatty infilteration</a:t>
            </a:r>
            <a:endParaRPr lang="en-US" b="1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b="1">
                <a:solidFill>
                  <a:srgbClr val="FF3300"/>
                </a:solidFill>
              </a:rPr>
              <a:t>Renal:</a:t>
            </a:r>
            <a:r>
              <a:rPr lang="en-US">
                <a:solidFill>
                  <a:srgbClr val="FFFF00"/>
                </a:solidFill>
              </a:rPr>
              <a:t> Oliguria, uraemia, albuminuria with painful micturition, RBC and casts in urine.</a:t>
            </a:r>
            <a:endParaRPr lang="en-US" b="1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b="1">
                <a:solidFill>
                  <a:srgbClr val="FF3300"/>
                </a:solidFill>
              </a:rPr>
              <a:t>CVS:</a:t>
            </a:r>
            <a:r>
              <a:rPr lang="en-US">
                <a:solidFill>
                  <a:srgbClr val="FFFF00"/>
                </a:solidFill>
              </a:rPr>
              <a:t> Acute circulatory collapse with vasodilatation vascular permeability, ventricular tachycardia, ventricular fibrillation.</a:t>
            </a:r>
            <a:endParaRPr lang="en-US" b="1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b="1">
                <a:solidFill>
                  <a:srgbClr val="FF3300"/>
                </a:solidFill>
              </a:rPr>
              <a:t>CNS:</a:t>
            </a:r>
            <a:r>
              <a:rPr lang="en-US">
                <a:solidFill>
                  <a:srgbClr val="FFFF00"/>
                </a:solidFill>
              </a:rPr>
              <a:t> Headache, vertigo, hyperthermia tremors, convulsion, coma, general paralysis.</a:t>
            </a:r>
            <a:endParaRPr lang="en-US" b="1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b="1">
                <a:solidFill>
                  <a:srgbClr val="FF3300"/>
                </a:solidFill>
              </a:rPr>
              <a:t>Skin:</a:t>
            </a:r>
            <a:r>
              <a:rPr lang="en-US">
                <a:solidFill>
                  <a:srgbClr val="FFFF00"/>
                </a:solidFill>
              </a:rPr>
              <a:t> Delayed loss of hair, skin eruptions.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>
                <a:solidFill>
                  <a:srgbClr val="000099"/>
                </a:solidFill>
              </a:rPr>
              <a:t>NARCOTIC FORM</a:t>
            </a:r>
            <a:r>
              <a:rPr lang="en-US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66CCFF"/>
                </a:solidFill>
              </a:rPr>
              <a:t>GIT symptoms are very slight.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66CCFF"/>
                </a:solidFill>
              </a:rPr>
              <a:t>Giddiness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66CCFF"/>
                </a:solidFill>
              </a:rPr>
              <a:t>Formications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66CCFF"/>
                </a:solidFill>
              </a:rPr>
              <a:t>Tenderness of muscles.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66CCFF"/>
                </a:solidFill>
              </a:rPr>
              <a:t>Delirium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66CCFF"/>
                </a:solidFill>
              </a:rPr>
              <a:t>Coma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66CCFF"/>
                </a:solidFill>
              </a:rPr>
              <a:t>Death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66CCFF"/>
                </a:solidFill>
              </a:rPr>
              <a:t>Rarely complete paralysis of extremities.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>
                <a:solidFill>
                  <a:srgbClr val="CCFFCC"/>
                </a:solidFill>
              </a:rPr>
              <a:t>Arsine gas</a:t>
            </a:r>
            <a:r>
              <a:rPr lang="en-US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folHlink"/>
                </a:solidFill>
              </a:rPr>
              <a:t>when inhaled</a:t>
            </a:r>
            <a:endParaRPr lang="en-US">
              <a:solidFill>
                <a:schemeClr val="folHlink"/>
              </a:solidFill>
            </a:endParaRPr>
          </a:p>
          <a:p>
            <a:pPr lvl="2" eaLnBrk="1" hangingPunct="1">
              <a:defRPr/>
            </a:pPr>
            <a:r>
              <a:rPr lang="en-US">
                <a:solidFill>
                  <a:srgbClr val="FF99CC"/>
                </a:solidFill>
              </a:rPr>
              <a:t>Acts as direct poison to Hb.</a:t>
            </a:r>
          </a:p>
          <a:p>
            <a:pPr lvl="2" eaLnBrk="1" hangingPunct="1">
              <a:defRPr/>
            </a:pPr>
            <a:r>
              <a:rPr lang="en-US">
                <a:solidFill>
                  <a:srgbClr val="FF99CC"/>
                </a:solidFill>
              </a:rPr>
              <a:t>Haemolysis</a:t>
            </a:r>
          </a:p>
          <a:p>
            <a:pPr lvl="2" eaLnBrk="1" hangingPunct="1">
              <a:defRPr/>
            </a:pPr>
            <a:r>
              <a:rPr lang="en-US">
                <a:solidFill>
                  <a:srgbClr val="FF99CC"/>
                </a:solidFill>
              </a:rPr>
              <a:t>Haemoglobinuria</a:t>
            </a:r>
          </a:p>
          <a:p>
            <a:pPr lvl="2" eaLnBrk="1" hangingPunct="1">
              <a:defRPr/>
            </a:pPr>
            <a:r>
              <a:rPr lang="en-US">
                <a:solidFill>
                  <a:srgbClr val="FF99CC"/>
                </a:solidFill>
              </a:rPr>
              <a:t>Renal failure</a:t>
            </a:r>
          </a:p>
          <a:p>
            <a:pPr lvl="2" eaLnBrk="1" hangingPunct="1">
              <a:defRPr/>
            </a:pPr>
            <a:r>
              <a:rPr lang="en-US">
                <a:solidFill>
                  <a:srgbClr val="FF99CC"/>
                </a:solidFill>
              </a:rPr>
              <a:t>Instantaneous death.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>
              <a:solidFill>
                <a:srgbClr val="FF99CC"/>
              </a:solidFill>
            </a:endParaRPr>
          </a:p>
          <a:p>
            <a:pPr lvl="2" eaLnBrk="1" hangingPunct="1">
              <a:defRPr/>
            </a:pPr>
            <a:r>
              <a:rPr lang="en-US" b="1">
                <a:solidFill>
                  <a:srgbClr val="FF3300"/>
                </a:solidFill>
              </a:rPr>
              <a:t>FATAL DOSE </a:t>
            </a:r>
            <a:r>
              <a:rPr lang="en-US">
                <a:solidFill>
                  <a:srgbClr val="FF3300"/>
                </a:solidFill>
              </a:rPr>
              <a:t>: </a:t>
            </a:r>
            <a:r>
              <a:rPr lang="en-US">
                <a:solidFill>
                  <a:srgbClr val="336600"/>
                </a:solidFill>
              </a:rPr>
              <a:t>0.1-0.2 gms of arsenic trioxide</a:t>
            </a:r>
            <a:endParaRPr lang="en-US" b="1">
              <a:solidFill>
                <a:srgbClr val="336600"/>
              </a:solidFill>
            </a:endParaRPr>
          </a:p>
          <a:p>
            <a:pPr lvl="2" eaLnBrk="1" hangingPunct="1">
              <a:defRPr/>
            </a:pPr>
            <a:r>
              <a:rPr lang="en-US" b="1">
                <a:solidFill>
                  <a:srgbClr val="FF3300"/>
                </a:solidFill>
              </a:rPr>
              <a:t>FATAL PERIOD</a:t>
            </a:r>
            <a:r>
              <a:rPr lang="en-US" b="1"/>
              <a:t>: </a:t>
            </a:r>
            <a:r>
              <a:rPr lang="en-US">
                <a:solidFill>
                  <a:srgbClr val="336600"/>
                </a:solidFill>
              </a:rPr>
              <a:t>1-2 days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98" decel="100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98" decel="1000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theme/theme1.xml><?xml version="1.0" encoding="utf-8"?>
<a:theme xmlns:a="http://schemas.openxmlformats.org/drawingml/2006/main" name="Maple">
  <a:themeElements>
    <a:clrScheme name="Maple 4">
      <a:dk1>
        <a:srgbClr val="008000"/>
      </a:dk1>
      <a:lt1>
        <a:srgbClr val="FFFFFF"/>
      </a:lt1>
      <a:dk2>
        <a:srgbClr val="005800"/>
      </a:dk2>
      <a:lt2>
        <a:srgbClr val="FFFFCC"/>
      </a:lt2>
      <a:accent1>
        <a:srgbClr val="00CC99"/>
      </a:accent1>
      <a:accent2>
        <a:srgbClr val="007825"/>
      </a:accent2>
      <a:accent3>
        <a:srgbClr val="AAB4AA"/>
      </a:accent3>
      <a:accent4>
        <a:srgbClr val="DADADA"/>
      </a:accent4>
      <a:accent5>
        <a:srgbClr val="AAE2CA"/>
      </a:accent5>
      <a:accent6>
        <a:srgbClr val="006C20"/>
      </a:accent6>
      <a:hlink>
        <a:srgbClr val="9966FF"/>
      </a:hlink>
      <a:folHlink>
        <a:srgbClr val="99CCFF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359</TotalTime>
  <Words>1490</Words>
  <Application>Microsoft Office PowerPoint</Application>
  <PresentationFormat>On-screen Show (4:3)</PresentationFormat>
  <Paragraphs>313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Maple</vt:lpstr>
      <vt:lpstr>Balance</vt:lpstr>
      <vt:lpstr>Fireworks</vt:lpstr>
      <vt:lpstr>Beam</vt:lpstr>
      <vt:lpstr>METALLIC POISONS</vt:lpstr>
      <vt:lpstr>METALLIC POISONS</vt:lpstr>
      <vt:lpstr>ARSENIC </vt:lpstr>
      <vt:lpstr>Action </vt:lpstr>
      <vt:lpstr>SIGNS AND SYMPTOMS </vt:lpstr>
      <vt:lpstr>THE GASTROENTERIC TYPE </vt:lpstr>
      <vt:lpstr>PowerPoint Presentation</vt:lpstr>
      <vt:lpstr>NARCOTIC FORM </vt:lpstr>
      <vt:lpstr>Arsine gas </vt:lpstr>
      <vt:lpstr>TREATMENT </vt:lpstr>
      <vt:lpstr>P.M. APPEARANCES </vt:lpstr>
      <vt:lpstr>Intestines </vt:lpstr>
      <vt:lpstr>PowerPoint Presentation</vt:lpstr>
      <vt:lpstr>CHRONIC POISNONING </vt:lpstr>
      <vt:lpstr>PowerPoint Presentation</vt:lpstr>
      <vt:lpstr>POST MORTEM APPEARANCE</vt:lpstr>
      <vt:lpstr>CIRCUMSTANCES OF POISONING</vt:lpstr>
      <vt:lpstr>DIFFERENCES BETWEEN ARSENIC POISONING AND CHOLERA </vt:lpstr>
      <vt:lpstr>PowerPoint Presentation</vt:lpstr>
      <vt:lpstr>MERCURY (QUICK SILVER) </vt:lpstr>
      <vt:lpstr>ACTION</vt:lpstr>
      <vt:lpstr> SYMPTOMS </vt:lpstr>
      <vt:lpstr>INHALATION OF FUMES </vt:lpstr>
      <vt:lpstr>Second phase</vt:lpstr>
      <vt:lpstr>Organis mercurials</vt:lpstr>
      <vt:lpstr>POST-MORTEM APPEARANCES </vt:lpstr>
      <vt:lpstr> CHRONIC POISONING (HYDRARGYRISM) </vt:lpstr>
      <vt:lpstr>Symptoms</vt:lpstr>
      <vt:lpstr>PowerPoint Presentation</vt:lpstr>
      <vt:lpstr> Mercurial Erythism </vt:lpstr>
      <vt:lpstr>PowerPoint Presentation</vt:lpstr>
      <vt:lpstr>Mercurialentis </vt:lpstr>
      <vt:lpstr>Acordynia or Pink disease</vt:lpstr>
      <vt:lpstr>Circumstances of poisoning </vt:lpstr>
      <vt:lpstr>PowerPoint Presentation</vt:lpstr>
    </vt:vector>
  </TitlesOfParts>
  <Company>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METALLIC POISONS</dc:title>
  <dc:creator>Appu</dc:creator>
  <cp:lastModifiedBy>salini C</cp:lastModifiedBy>
  <cp:revision>20</cp:revision>
  <dcterms:created xsi:type="dcterms:W3CDTF">2005-12-04T07:16:53Z</dcterms:created>
  <dcterms:modified xsi:type="dcterms:W3CDTF">2021-01-27T07:25:47Z</dcterms:modified>
</cp:coreProperties>
</file>